
<file path=[Content_Types].xml><?xml version="1.0" encoding="utf-8"?>
<Types xmlns="http://schemas.openxmlformats.org/package/2006/content-types">
  <Default Extension="xml" ContentType="application/xml"/>
  <Default Extension="wmv"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91" r:id="rId3"/>
    <p:sldMasterId id="2147483703" r:id="rId4"/>
  </p:sldMasterIdLst>
  <p:notesMasterIdLst>
    <p:notesMasterId r:id="rId64"/>
  </p:notesMasterIdLst>
  <p:handoutMasterIdLst>
    <p:handoutMasterId r:id="rId65"/>
  </p:handoutMasterIdLst>
  <p:sldIdLst>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325" r:id="rId24"/>
    <p:sldId id="278" r:id="rId25"/>
    <p:sldId id="326" r:id="rId26"/>
    <p:sldId id="279" r:id="rId27"/>
    <p:sldId id="280" r:id="rId28"/>
    <p:sldId id="327" r:id="rId29"/>
    <p:sldId id="332"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331" r:id="rId44"/>
    <p:sldId id="297" r:id="rId45"/>
    <p:sldId id="298" r:id="rId46"/>
    <p:sldId id="299" r:id="rId47"/>
    <p:sldId id="300" r:id="rId48"/>
    <p:sldId id="301" r:id="rId49"/>
    <p:sldId id="306" r:id="rId50"/>
    <p:sldId id="307" r:id="rId51"/>
    <p:sldId id="314" r:id="rId52"/>
    <p:sldId id="315" r:id="rId53"/>
    <p:sldId id="317" r:id="rId54"/>
    <p:sldId id="318" r:id="rId55"/>
    <p:sldId id="319" r:id="rId56"/>
    <p:sldId id="320" r:id="rId57"/>
    <p:sldId id="321" r:id="rId58"/>
    <p:sldId id="322" r:id="rId59"/>
    <p:sldId id="329" r:id="rId60"/>
    <p:sldId id="330" r:id="rId61"/>
    <p:sldId id="328" r:id="rId62"/>
    <p:sldId id="333" r:id="rId6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66" d="100"/>
          <a:sy n="66" d="100"/>
        </p:scale>
        <p:origin x="-2768" y="-1104"/>
      </p:cViewPr>
      <p:guideLst>
        <p:guide orient="horz" pos="2160"/>
        <p:guide pos="2880"/>
      </p:guideLst>
    </p:cSldViewPr>
  </p:slideViewPr>
  <p:notesTextViewPr>
    <p:cViewPr>
      <p:scale>
        <a:sx n="1" d="1"/>
        <a:sy n="1" d="1"/>
      </p:scale>
      <p:origin x="0" y="0"/>
    </p:cViewPr>
  </p:notesTextViewPr>
  <p:sorterViewPr>
    <p:cViewPr>
      <p:scale>
        <a:sx n="66" d="100"/>
        <a:sy n="66" d="100"/>
      </p:scale>
      <p:origin x="0" y="4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slide" Target="slides/slide59.xml"/><Relationship Id="rId64" Type="http://schemas.openxmlformats.org/officeDocument/2006/relationships/notesMaster" Target="notesMasters/notesMaster1.xml"/><Relationship Id="rId65" Type="http://schemas.openxmlformats.org/officeDocument/2006/relationships/handoutMaster" Target="handoutMasters/handout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70"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011885A8-9D8B-43C2-908D-E5B8FF2A6C6D}" type="datetimeFigureOut">
              <a:rPr lang="en-US" smtClean="0"/>
              <a:t>2/7/14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433FDEB8-8F06-46AC-B610-B7D1137AE121}" type="slidenum">
              <a:rPr lang="en-US" smtClean="0"/>
              <a:t>‹#›</a:t>
            </a:fld>
            <a:endParaRPr lang="en-US"/>
          </a:p>
        </p:txBody>
      </p:sp>
    </p:spTree>
    <p:extLst>
      <p:ext uri="{BB962C8B-B14F-4D97-AF65-F5344CB8AC3E}">
        <p14:creationId xmlns:p14="http://schemas.microsoft.com/office/powerpoint/2010/main" val="28997189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0F0A736-86A3-49EA-88D9-C0B76A1106CE}" type="datetimeFigureOut">
              <a:rPr lang="en-US" smtClean="0"/>
              <a:t>2/7/14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198C952-4478-4FEB-AE87-BE869BCA0BC3}" type="slidenum">
              <a:rPr lang="en-US" smtClean="0"/>
              <a:t>‹#›</a:t>
            </a:fld>
            <a:endParaRPr lang="en-US"/>
          </a:p>
        </p:txBody>
      </p:sp>
    </p:spTree>
    <p:extLst>
      <p:ext uri="{BB962C8B-B14F-4D97-AF65-F5344CB8AC3E}">
        <p14:creationId xmlns:p14="http://schemas.microsoft.com/office/powerpoint/2010/main" val="2277866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4" Type="http://schemas.openxmlformats.org/officeDocument/2006/relationships/image" Target="../media/image1.png"/><Relationship Id="rId1" Type="http://schemas.microsoft.com/office/2007/relationships/media" Target="../media/media1.wmv"/><Relationship Id="rId2" Type="http://schemas.openxmlformats.org/officeDocument/2006/relationships/video" Target="../media/media1.wmv"/></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09675" y="2638425"/>
            <a:ext cx="6400800" cy="685800"/>
          </a:xfrm>
        </p:spPr>
        <p:txBody>
          <a:bodyPr>
            <a:normAutofit/>
          </a:bodyPr>
          <a:lstStyle>
            <a:lvl1pPr marL="0" indent="0" algn="ctr">
              <a:buNone/>
              <a:defRPr sz="2400">
                <a:ln>
                  <a:solidFill>
                    <a:schemeClr val="accent1">
                      <a:lumMod val="50000"/>
                    </a:schemeClr>
                  </a:solidFill>
                </a:ln>
                <a:solidFill>
                  <a:schemeClr val="accent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1"/>
          <p:cNvSpPr>
            <a:spLocks noGrp="1"/>
          </p:cNvSpPr>
          <p:nvPr>
            <p:ph type="ctrTitle"/>
          </p:nvPr>
        </p:nvSpPr>
        <p:spPr>
          <a:xfrm>
            <a:off x="381000" y="1190625"/>
            <a:ext cx="8382000" cy="933451"/>
          </a:xfrm>
        </p:spPr>
        <p:txBody>
          <a:bodyPr anchor="b">
            <a:noAutofit/>
          </a:bodyPr>
          <a:lstStyle>
            <a:lvl1pPr algn="ctr">
              <a:defRPr sz="4400">
                <a:ln>
                  <a:solidFill>
                    <a:schemeClr val="accent1">
                      <a:lumMod val="50000"/>
                    </a:schemeClr>
                  </a:solidFill>
                </a:ln>
                <a:solidFill>
                  <a:schemeClr val="accent1">
                    <a:lumMod val="50000"/>
                  </a:schemeClr>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532605908"/>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3733800" cy="60960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810008" y="304800"/>
            <a:ext cx="4704255" cy="4308112"/>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152400" y="990600"/>
            <a:ext cx="3581400" cy="4114800"/>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092590072"/>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57400" y="4267201"/>
            <a:ext cx="5486400" cy="566739"/>
          </a:xfrm>
        </p:spPr>
        <p:txBody>
          <a:bodyPr anchor="b"/>
          <a:lstStyle>
            <a:lvl1pPr algn="l">
              <a:defRPr sz="2000" b="1">
                <a:solidFill>
                  <a:schemeClr val="tx1">
                    <a:lumMod val="65000"/>
                    <a:lumOff val="35000"/>
                  </a:schemeClr>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2057400" y="228600"/>
            <a:ext cx="5486400" cy="3962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57400" y="4833946"/>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49268289"/>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3124200" y="1219200"/>
            <a:ext cx="4648200" cy="838200"/>
          </a:xfrm>
        </p:spPr>
        <p:txBody>
          <a:bodyPr anchor="ctr">
            <a:normAutofit/>
          </a:bodyPr>
          <a:lstStyle>
            <a:lvl1pPr marL="57150" indent="0">
              <a:buFontTx/>
              <a:buNone/>
              <a:defRPr sz="1800" baseline="0">
                <a:solidFill>
                  <a:schemeClr val="bg2"/>
                </a:solidFill>
              </a:defRPr>
            </a:lvl1pPr>
          </a:lstStyle>
          <a:p>
            <a:pPr lvl="0"/>
            <a:r>
              <a:rPr lang="en-US" dirty="0" smtClean="0"/>
              <a:t>Click to edit Master text styles</a:t>
            </a:r>
          </a:p>
        </p:txBody>
      </p:sp>
      <p:sp>
        <p:nvSpPr>
          <p:cNvPr id="7" name="Text Placeholder 8"/>
          <p:cNvSpPr>
            <a:spLocks noGrp="1"/>
          </p:cNvSpPr>
          <p:nvPr>
            <p:ph type="body" sz="quarter" idx="16"/>
          </p:nvPr>
        </p:nvSpPr>
        <p:spPr>
          <a:xfrm>
            <a:off x="3124200" y="2057400"/>
            <a:ext cx="4648200" cy="838200"/>
          </a:xfrm>
        </p:spPr>
        <p:txBody>
          <a:bodyPr anchor="ctr">
            <a:normAutofit/>
          </a:bodyPr>
          <a:lstStyle>
            <a:lvl1pPr marL="57150" indent="0">
              <a:buFontTx/>
              <a:buNone/>
              <a:defRPr sz="1800" baseline="0">
                <a:solidFill>
                  <a:schemeClr val="bg2"/>
                </a:solidFill>
              </a:defRPr>
            </a:lvl1pPr>
          </a:lstStyle>
          <a:p>
            <a:pPr lvl="0"/>
            <a:r>
              <a:rPr lang="en-US" dirty="0" smtClean="0"/>
              <a:t>Click to edit Master text styles</a:t>
            </a:r>
          </a:p>
        </p:txBody>
      </p:sp>
      <p:sp>
        <p:nvSpPr>
          <p:cNvPr id="8" name="Text Placeholder 8"/>
          <p:cNvSpPr>
            <a:spLocks noGrp="1"/>
          </p:cNvSpPr>
          <p:nvPr>
            <p:ph type="body" sz="quarter" idx="17"/>
          </p:nvPr>
        </p:nvSpPr>
        <p:spPr>
          <a:xfrm>
            <a:off x="3124200" y="2895600"/>
            <a:ext cx="4648200" cy="838200"/>
          </a:xfrm>
        </p:spPr>
        <p:txBody>
          <a:bodyPr anchor="ctr">
            <a:normAutofit/>
          </a:bodyPr>
          <a:lstStyle>
            <a:lvl1pPr marL="57150" indent="0">
              <a:buFontTx/>
              <a:buNone/>
              <a:defRPr sz="1800" baseline="0">
                <a:solidFill>
                  <a:schemeClr val="bg2"/>
                </a:solidFill>
              </a:defRPr>
            </a:lvl1pPr>
          </a:lstStyle>
          <a:p>
            <a:pPr lvl="0"/>
            <a:r>
              <a:rPr lang="en-US" dirty="0" smtClean="0"/>
              <a:t>Click to edit Master text styles</a:t>
            </a:r>
          </a:p>
        </p:txBody>
      </p:sp>
      <p:sp>
        <p:nvSpPr>
          <p:cNvPr id="12" name="Text Placeholder 8"/>
          <p:cNvSpPr>
            <a:spLocks noGrp="1"/>
          </p:cNvSpPr>
          <p:nvPr>
            <p:ph type="body" sz="quarter" idx="18"/>
          </p:nvPr>
        </p:nvSpPr>
        <p:spPr>
          <a:xfrm>
            <a:off x="3124200" y="3733800"/>
            <a:ext cx="4648200" cy="838200"/>
          </a:xfrm>
        </p:spPr>
        <p:txBody>
          <a:bodyPr anchor="ctr">
            <a:normAutofit/>
          </a:bodyPr>
          <a:lstStyle>
            <a:lvl1pPr marL="57150" indent="0">
              <a:buFontTx/>
              <a:buNone/>
              <a:defRPr sz="1800" baseline="0">
                <a:solidFill>
                  <a:schemeClr val="bg2"/>
                </a:solidFill>
              </a:defRPr>
            </a:lvl1pPr>
          </a:lstStyle>
          <a:p>
            <a:pPr lvl="0"/>
            <a:r>
              <a:rPr lang="en-US" dirty="0" smtClean="0"/>
              <a:t>Click to edit Master text styles</a:t>
            </a:r>
          </a:p>
        </p:txBody>
      </p:sp>
      <p:sp>
        <p:nvSpPr>
          <p:cNvPr id="11" name="Title Placeholder 1"/>
          <p:cNvSpPr>
            <a:spLocks noGrp="1"/>
          </p:cNvSpPr>
          <p:nvPr>
            <p:ph type="title"/>
          </p:nvPr>
        </p:nvSpPr>
        <p:spPr>
          <a:xfrm>
            <a:off x="914400" y="1"/>
            <a:ext cx="6934200" cy="792163"/>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934363063"/>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1143000" y="838200"/>
            <a:ext cx="3048000" cy="2176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6" name="Content Placeholder 3"/>
          <p:cNvSpPr>
            <a:spLocks noGrp="1"/>
          </p:cNvSpPr>
          <p:nvPr>
            <p:ph sz="half" idx="2"/>
          </p:nvPr>
        </p:nvSpPr>
        <p:spPr>
          <a:xfrm>
            <a:off x="4114800" y="838200"/>
            <a:ext cx="4114800" cy="2144037"/>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9" name="Content Placeholder 2"/>
          <p:cNvSpPr>
            <a:spLocks noGrp="1"/>
          </p:cNvSpPr>
          <p:nvPr>
            <p:ph sz="half" idx="14"/>
          </p:nvPr>
        </p:nvSpPr>
        <p:spPr>
          <a:xfrm>
            <a:off x="1143000" y="3087394"/>
            <a:ext cx="3048000" cy="224661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Content Placeholder 3"/>
          <p:cNvSpPr>
            <a:spLocks noGrp="1"/>
          </p:cNvSpPr>
          <p:nvPr>
            <p:ph sz="half" idx="15"/>
          </p:nvPr>
        </p:nvSpPr>
        <p:spPr>
          <a:xfrm>
            <a:off x="4114800" y="3087387"/>
            <a:ext cx="4114800" cy="22132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1" name="Title Placeholder 1"/>
          <p:cNvSpPr>
            <a:spLocks noGrp="1"/>
          </p:cNvSpPr>
          <p:nvPr>
            <p:ph type="title"/>
          </p:nvPr>
        </p:nvSpPr>
        <p:spPr>
          <a:xfrm>
            <a:off x="1295400" y="76201"/>
            <a:ext cx="6934200" cy="792163"/>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1232041683"/>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1066814" y="3048001"/>
            <a:ext cx="2285997" cy="2133600"/>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429012" y="3048001"/>
            <a:ext cx="2285997" cy="2133600"/>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5791210" y="3048001"/>
            <a:ext cx="2285997" cy="2133600"/>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1066814" y="762000"/>
            <a:ext cx="2285997"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3428997" y="762000"/>
            <a:ext cx="22860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5791197" y="762000"/>
            <a:ext cx="22860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2" name="Title Placeholder 1"/>
          <p:cNvSpPr>
            <a:spLocks noGrp="1"/>
          </p:cNvSpPr>
          <p:nvPr>
            <p:ph type="title"/>
          </p:nvPr>
        </p:nvSpPr>
        <p:spPr>
          <a:xfrm>
            <a:off x="1142997" y="1"/>
            <a:ext cx="7010400" cy="792163"/>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1074343879"/>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080000"/>
          </a:xfrm>
          <a:prstGeom prst="rect">
            <a:avLst/>
          </a:prstGeom>
        </p:spPr>
      </p:pic>
      <p:sp>
        <p:nvSpPr>
          <p:cNvPr id="4" name="Date Placeholder 3"/>
          <p:cNvSpPr>
            <a:spLocks noGrp="1"/>
          </p:cNvSpPr>
          <p:nvPr>
            <p:ph type="dt" sz="half" idx="10"/>
          </p:nvPr>
        </p:nvSpPr>
        <p:spPr>
          <a:xfrm>
            <a:off x="457200" y="6492876"/>
            <a:ext cx="2133600" cy="365125"/>
          </a:xfrm>
        </p:spPr>
        <p:txBody>
          <a:bodyPr/>
          <a:lstStyle/>
          <a:p>
            <a:fld id="{2009620A-868C-4F51-95DA-72EFCEFE53EC}" type="datetime1">
              <a:rPr lang="en-US" smtClean="0">
                <a:solidFill>
                  <a:prstClr val="black">
                    <a:tint val="75000"/>
                  </a:prstClr>
                </a:solidFill>
              </a:rPr>
              <a:pPr/>
              <a:t>2/7/14</a:t>
            </a:fld>
            <a:endParaRPr lang="en-US">
              <a:solidFill>
                <a:prstClr val="black">
                  <a:tint val="75000"/>
                </a:prstClr>
              </a:solidFill>
            </a:endParaRPr>
          </a:p>
        </p:txBody>
      </p:sp>
      <p:sp>
        <p:nvSpPr>
          <p:cNvPr id="5" name="Footer Placeholder 4"/>
          <p:cNvSpPr>
            <a:spLocks noGrp="1"/>
          </p:cNvSpPr>
          <p:nvPr>
            <p:ph type="ftr" sz="quarter" idx="11"/>
          </p:nvPr>
        </p:nvSpPr>
        <p:spPr>
          <a:xfrm>
            <a:off x="3124200" y="6492876"/>
            <a:ext cx="2895600" cy="36512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92876"/>
            <a:ext cx="2133600" cy="365125"/>
          </a:xfrm>
        </p:spPr>
        <p:txBody>
          <a:bodyPr/>
          <a:lstStyle/>
          <a:p>
            <a:fld id="{944DE186-3112-4AB8-AF78-FDBC8ACE92CB}"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ctrTitle" hasCustomPrompt="1"/>
          </p:nvPr>
        </p:nvSpPr>
        <p:spPr>
          <a:xfrm>
            <a:off x="76200" y="4419610"/>
            <a:ext cx="7772400" cy="1470025"/>
          </a:xfrm>
        </p:spPr>
        <p:txBody>
          <a:bodyPr anchor="b"/>
          <a:lstStyle>
            <a:lvl1pPr algn="l">
              <a:defRPr sz="3600" baseline="0">
                <a:ln>
                  <a:solidFill>
                    <a:schemeClr val="accent1">
                      <a:lumMod val="50000"/>
                    </a:schemeClr>
                  </a:solidFill>
                </a:ln>
                <a:solidFill>
                  <a:schemeClr val="accent2">
                    <a:lumMod val="60000"/>
                    <a:lumOff val="40000"/>
                  </a:schemeClr>
                </a:solidFill>
                <a:effectLst>
                  <a:reflection blurRad="6350" stA="14000" endPos="45500" dir="5400000" sy="-100000" algn="bl" rotWithShape="0"/>
                </a:effectLst>
              </a:defRPr>
            </a:lvl1pPr>
          </a:lstStyle>
          <a:p>
            <a:r>
              <a:rPr lang="en-US" dirty="0" smtClean="0"/>
              <a:t>Title</a:t>
            </a:r>
            <a:endParaRPr lang="en-US" dirty="0"/>
          </a:p>
        </p:txBody>
      </p:sp>
      <p:sp>
        <p:nvSpPr>
          <p:cNvPr id="3" name="Subtitle 2"/>
          <p:cNvSpPr>
            <a:spLocks noGrp="1"/>
          </p:cNvSpPr>
          <p:nvPr>
            <p:ph type="subTitle" idx="1"/>
          </p:nvPr>
        </p:nvSpPr>
        <p:spPr>
          <a:xfrm>
            <a:off x="76200" y="5867400"/>
            <a:ext cx="6400800" cy="762000"/>
          </a:xfrm>
          <a:ln>
            <a:noFill/>
          </a:ln>
        </p:spPr>
        <p:txBody>
          <a:bodyPr>
            <a:normAutofit/>
          </a:bodyPr>
          <a:lstStyle>
            <a:lvl1pPr marL="0" indent="0" algn="l">
              <a:buNone/>
              <a:defRPr sz="2400">
                <a:ln w="3175">
                  <a:noFill/>
                </a:ln>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12" name="Straight Connector 11"/>
          <p:cNvCxnSpPr/>
          <p:nvPr userDrawn="1"/>
        </p:nvCxnSpPr>
        <p:spPr>
          <a:xfrm>
            <a:off x="-1447800" y="-381000"/>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1652148"/>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11"/>
            <a:ext cx="9131300" cy="6843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3246437"/>
            <a:ext cx="5791200" cy="944563"/>
          </a:xfrm>
        </p:spPr>
        <p:txBody>
          <a:bodyPr/>
          <a:lstStyle>
            <a:lvl1pPr>
              <a:defRPr b="1">
                <a:ln w="12700">
                  <a:solidFill>
                    <a:schemeClr val="accent1">
                      <a:lumMod val="50000"/>
                    </a:schemeClr>
                  </a:solidFill>
                </a:ln>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4191000"/>
            <a:ext cx="8534400" cy="4389437"/>
          </a:xfrm>
        </p:spPr>
        <p:txBody>
          <a:bodyPr/>
          <a:lstStyle>
            <a:lvl1pPr>
              <a:defRPr b="1">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defRPr>
            </a:lvl1pPr>
            <a:lvl2pPr>
              <a:defRPr b="1">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defRPr>
            </a:lvl2pPr>
            <a:lvl3pPr>
              <a:defRPr b="1">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defRPr>
            </a:lvl3pPr>
            <a:lvl4pPr>
              <a:defRPr b="1">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defRPr>
            </a:lvl4pPr>
            <a:lvl5pPr>
              <a:defRPr b="1">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44BF35AE-44A1-4ED6-AEA8-5ABBF21A025C}" type="datetime1">
              <a:rPr lang="en-US" smtClean="0">
                <a:solidFill>
                  <a:prstClr val="black">
                    <a:tint val="75000"/>
                  </a:prstClr>
                </a:solidFill>
              </a:rPr>
              <a:pPr/>
              <a:t>2/7/14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9912907"/>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438400" y="1371601"/>
            <a:ext cx="5791200" cy="944563"/>
          </a:xfrm>
        </p:spPr>
        <p:txBody>
          <a:bodyPr/>
          <a:lstStyle>
            <a:lvl1pPr>
              <a:defRPr b="1">
                <a:ln w="12700">
                  <a:solidFill>
                    <a:schemeClr val="accent1">
                      <a:lumMod val="50000"/>
                    </a:schemeClr>
                  </a:solidFill>
                </a:ln>
                <a:solidFill>
                  <a:srgbClr val="FFFF00"/>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438400" y="2316164"/>
            <a:ext cx="8534400" cy="4389437"/>
          </a:xfrm>
        </p:spPr>
        <p:txBody>
          <a:bodyPr/>
          <a:lstStyle>
            <a:lvl1pPr>
              <a:defRPr b="1">
                <a:solidFill>
                  <a:srgbClr val="FFFF00"/>
                </a:solidFill>
                <a:effectLst>
                  <a:outerShdw blurRad="38100" dist="38100" dir="2700000" algn="tl">
                    <a:srgbClr val="000000">
                      <a:alpha val="43137"/>
                    </a:srgbClr>
                  </a:outerShdw>
                </a:effectLst>
              </a:defRPr>
            </a:lvl1pPr>
            <a:lvl2pPr>
              <a:defRPr b="1">
                <a:solidFill>
                  <a:srgbClr val="FFFF00"/>
                </a:solidFill>
                <a:effectLst>
                  <a:outerShdw blurRad="38100" dist="38100" dir="2700000" algn="tl">
                    <a:srgbClr val="000000">
                      <a:alpha val="43137"/>
                    </a:srgbClr>
                  </a:outerShdw>
                </a:effectLst>
              </a:defRPr>
            </a:lvl2pPr>
            <a:lvl3pPr>
              <a:defRPr b="1">
                <a:solidFill>
                  <a:srgbClr val="FFFF00"/>
                </a:solidFill>
                <a:effectLst>
                  <a:outerShdw blurRad="38100" dist="38100" dir="2700000" algn="tl">
                    <a:srgbClr val="000000">
                      <a:alpha val="43137"/>
                    </a:srgbClr>
                  </a:outerShdw>
                </a:effectLst>
              </a:defRPr>
            </a:lvl3pPr>
            <a:lvl4pPr>
              <a:defRPr b="1">
                <a:solidFill>
                  <a:srgbClr val="FFFF00"/>
                </a:solidFill>
                <a:effectLst>
                  <a:outerShdw blurRad="38100" dist="38100" dir="2700000" algn="tl">
                    <a:srgbClr val="000000">
                      <a:alpha val="43137"/>
                    </a:srgbClr>
                  </a:outerShdw>
                </a:effectLst>
              </a:defRPr>
            </a:lvl4pPr>
            <a:lvl5pPr>
              <a:defRPr b="1">
                <a:solidFill>
                  <a:srgbClr val="FFFF00"/>
                </a:solidFill>
                <a:effectLst>
                  <a:outerShdw blurRad="38100" dist="38100" dir="2700000" algn="tl">
                    <a:srgbClr val="000000">
                      <a:alpha val="43137"/>
                    </a:srgbClr>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44BF35AE-44A1-4ED6-AEA8-5ABBF21A025C}" type="datetime1">
              <a:rPr lang="en-US" smtClean="0">
                <a:solidFill>
                  <a:prstClr val="black">
                    <a:tint val="75000"/>
                  </a:prstClr>
                </a:solidFill>
              </a:rPr>
              <a:pPr/>
              <a:t>2/7/14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8081587"/>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78091" y="2447925"/>
            <a:ext cx="6284913" cy="1362075"/>
          </a:xfrm>
        </p:spPr>
        <p:txBody>
          <a:bodyPr anchor="t"/>
          <a:lstStyle>
            <a:lvl1pPr algn="r">
              <a:defRPr sz="4000" b="1" cap="all">
                <a:ln>
                  <a:solidFill>
                    <a:schemeClr val="accent3">
                      <a:lumMod val="75000"/>
                    </a:schemeClr>
                  </a:solidFill>
                </a:ln>
                <a:solidFill>
                  <a:srgbClr val="FFFF00"/>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2478091" y="947741"/>
            <a:ext cx="6284913" cy="1500187"/>
          </a:xfrm>
        </p:spPr>
        <p:txBody>
          <a:bodyPr anchor="b"/>
          <a:lstStyle>
            <a:lvl1pPr marL="0" indent="0" algn="r">
              <a:buNone/>
              <a:defRPr sz="2000" b="1">
                <a:solidFill>
                  <a:srgbClr val="FFFF00"/>
                </a:solidFill>
                <a:effectLst>
                  <a:outerShdw blurRad="38100" dist="38100" dir="2700000" algn="tl">
                    <a:srgbClr val="000000">
                      <a:alpha val="43137"/>
                    </a:srgb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F5FF7EA6-E896-45A1-9154-F345903B5BEF}" type="datetime1">
              <a:rPr lang="en-US" smtClean="0">
                <a:solidFill>
                  <a:prstClr val="black">
                    <a:tint val="75000"/>
                  </a:prstClr>
                </a:solidFill>
              </a:rPr>
              <a:pPr/>
              <a:t>2/7/14</a:t>
            </a:fld>
            <a:endParaRPr lang="en-US">
              <a:solidFill>
                <a:prstClr val="black">
                  <a:tint val="75000"/>
                </a:prstClr>
              </a:solidFill>
            </a:endParaRPr>
          </a:p>
        </p:txBody>
      </p:sp>
      <p:sp>
        <p:nvSpPr>
          <p:cNvPr id="5" name="Footer Placeholder 4"/>
          <p:cNvSpPr>
            <a:spLocks noGrp="1"/>
          </p:cNvSpPr>
          <p:nvPr>
            <p:ph type="ftr" sz="quarter" idx="11"/>
          </p:nvPr>
        </p:nvSpPr>
        <p:spPr>
          <a:xfrm>
            <a:off x="3124200" y="6400800"/>
            <a:ext cx="2895600" cy="365125"/>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65125"/>
          </a:xfrm>
        </p:spPr>
        <p:txBody>
          <a:bodyPr/>
          <a:lstStyle/>
          <a:p>
            <a:fld id="{944DE186-3112-4AB8-AF78-FDBC8ACE92C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19856446"/>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1"/>
            <a:ext cx="6477000" cy="944563"/>
          </a:xfrm>
          <a:noFill/>
        </p:spPr>
        <p:txBody>
          <a:bodyPr vert="horz" lIns="91440" tIns="45720" rIns="91440" bIns="45720" rtlCol="0" anchor="ctr">
            <a:normAutofit/>
          </a:bodyPr>
          <a:lstStyle>
            <a:lvl1pPr>
              <a:defRPr lang="en-US">
                <a:ln>
                  <a:solidFill>
                    <a:schemeClr val="accent1">
                      <a:lumMod val="50000"/>
                    </a:schemeClr>
                  </a:solidFill>
                </a:ln>
                <a:solidFill>
                  <a:schemeClr val="accent2">
                    <a:lumMod val="60000"/>
                    <a:lumOff val="40000"/>
                  </a:schemeClr>
                </a:solidFill>
              </a:defRPr>
            </a:lvl1pPr>
          </a:lstStyle>
          <a:p>
            <a:pPr lvl="0"/>
            <a:r>
              <a:rPr lang="en-US" dirty="0" smtClean="0"/>
              <a:t>Click to edit Master title style</a:t>
            </a:r>
            <a:endParaRPr lang="en-US" dirty="0"/>
          </a:p>
        </p:txBody>
      </p:sp>
      <p:sp>
        <p:nvSpPr>
          <p:cNvPr id="3" name="Content Placeholder 2"/>
          <p:cNvSpPr>
            <a:spLocks noGrp="1"/>
          </p:cNvSpPr>
          <p:nvPr>
            <p:ph sz="half" idx="1"/>
          </p:nvPr>
        </p:nvSpPr>
        <p:spPr>
          <a:xfrm>
            <a:off x="2743200" y="1224313"/>
            <a:ext cx="3048000" cy="4754563"/>
          </a:xfrm>
          <a:noFill/>
        </p:spPr>
        <p:txBody>
          <a:bodyPr/>
          <a:lstStyle>
            <a:lvl1pPr>
              <a:defRPr sz="2800">
                <a:solidFill>
                  <a:schemeClr val="bg1">
                    <a:lumMod val="95000"/>
                  </a:schemeClr>
                </a:solidFill>
              </a:defRPr>
            </a:lvl1pPr>
            <a:lvl2pPr>
              <a:defRPr sz="2400">
                <a:solidFill>
                  <a:schemeClr val="bg1">
                    <a:lumMod val="95000"/>
                  </a:schemeClr>
                </a:solidFill>
              </a:defRPr>
            </a:lvl2pPr>
            <a:lvl3pPr>
              <a:defRPr sz="2000">
                <a:solidFill>
                  <a:schemeClr val="bg1">
                    <a:lumMod val="95000"/>
                  </a:schemeClr>
                </a:solidFill>
              </a:defRPr>
            </a:lvl3pPr>
            <a:lvl4pPr>
              <a:defRPr sz="1800">
                <a:solidFill>
                  <a:schemeClr val="bg1">
                    <a:lumMod val="95000"/>
                  </a:schemeClr>
                </a:solidFill>
              </a:defRPr>
            </a:lvl4pPr>
            <a:lvl5pPr>
              <a:defRPr sz="1800">
                <a:solidFill>
                  <a:schemeClr val="bg1">
                    <a:lumMod val="9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96000" y="1224313"/>
            <a:ext cx="3048000" cy="4754563"/>
          </a:xfrm>
          <a:noFill/>
        </p:spPr>
        <p:txBody>
          <a:bodyPr/>
          <a:lstStyle>
            <a:lvl1pPr>
              <a:defRPr sz="2800">
                <a:solidFill>
                  <a:schemeClr val="bg1">
                    <a:lumMod val="95000"/>
                  </a:schemeClr>
                </a:solidFill>
              </a:defRPr>
            </a:lvl1pPr>
            <a:lvl2pPr>
              <a:defRPr sz="2400">
                <a:solidFill>
                  <a:schemeClr val="bg1">
                    <a:lumMod val="95000"/>
                  </a:schemeClr>
                </a:solidFill>
              </a:defRPr>
            </a:lvl2pPr>
            <a:lvl3pPr>
              <a:defRPr sz="2000">
                <a:solidFill>
                  <a:schemeClr val="bg1">
                    <a:lumMod val="95000"/>
                  </a:schemeClr>
                </a:solidFill>
              </a:defRPr>
            </a:lvl3pPr>
            <a:lvl4pPr>
              <a:defRPr sz="1800">
                <a:solidFill>
                  <a:schemeClr val="bg1">
                    <a:lumMod val="95000"/>
                  </a:schemeClr>
                </a:solidFill>
              </a:defRPr>
            </a:lvl4pPr>
            <a:lvl5pPr>
              <a:defRPr sz="1800">
                <a:solidFill>
                  <a:schemeClr val="bg1">
                    <a:lumMod val="95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E26E2B09-917C-4CE8-84A4-CF423B837BAE}" type="datetime1">
              <a:rPr lang="en-US" smtClean="0">
                <a:solidFill>
                  <a:prstClr val="black">
                    <a:tint val="75000"/>
                  </a:prstClr>
                </a:solidFill>
              </a:rPr>
              <a:pPr/>
              <a:t>2/7/14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1400407"/>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6934200" cy="792163"/>
          </a:xfrm>
        </p:spPr>
        <p:txBody>
          <a:bodyPr anchor="ctr" anchorCtr="0"/>
          <a:lstStyle>
            <a:lvl1pPr algn="l">
              <a:defRPr>
                <a:ln>
                  <a:solidFill>
                    <a:schemeClr val="accent1">
                      <a:lumMod val="50000"/>
                    </a:schemeClr>
                  </a:solidFill>
                </a:ln>
                <a:solidFill>
                  <a:schemeClr val="accent1">
                    <a:lumMod val="5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524000" y="914400"/>
            <a:ext cx="6934200" cy="4572000"/>
          </a:xfrm>
        </p:spPr>
        <p:txBody>
          <a:bodyPr/>
          <a:lstStyle>
            <a:lvl1pPr>
              <a:defRPr>
                <a:ln>
                  <a:solidFill>
                    <a:schemeClr val="accent1">
                      <a:lumMod val="50000"/>
                    </a:schemeClr>
                  </a:solidFill>
                </a:ln>
                <a:solidFill>
                  <a:schemeClr val="accent1">
                    <a:lumMod val="50000"/>
                  </a:schemeClr>
                </a:solidFill>
              </a:defRPr>
            </a:lvl1pPr>
            <a:lvl2pPr>
              <a:defRPr>
                <a:ln>
                  <a:solidFill>
                    <a:schemeClr val="accent1">
                      <a:lumMod val="50000"/>
                    </a:schemeClr>
                  </a:solidFill>
                </a:ln>
                <a:solidFill>
                  <a:schemeClr val="accent1">
                    <a:lumMod val="50000"/>
                  </a:schemeClr>
                </a:solidFill>
              </a:defRPr>
            </a:lvl2pPr>
            <a:lvl3pPr>
              <a:defRPr>
                <a:ln>
                  <a:solidFill>
                    <a:schemeClr val="accent1">
                      <a:lumMod val="50000"/>
                    </a:schemeClr>
                  </a:solidFill>
                </a:ln>
                <a:solidFill>
                  <a:schemeClr val="accent1">
                    <a:lumMod val="50000"/>
                  </a:schemeClr>
                </a:solidFill>
              </a:defRPr>
            </a:lvl3pPr>
            <a:lvl4pPr>
              <a:defRPr>
                <a:ln>
                  <a:solidFill>
                    <a:schemeClr val="accent1">
                      <a:lumMod val="50000"/>
                    </a:schemeClr>
                  </a:solidFill>
                </a:ln>
                <a:solidFill>
                  <a:schemeClr val="accent1">
                    <a:lumMod val="50000"/>
                  </a:schemeClr>
                </a:solidFill>
              </a:defRPr>
            </a:lvl4pPr>
            <a:lvl5pPr>
              <a:defRPr>
                <a:ln>
                  <a:solidFill>
                    <a:schemeClr val="accent1">
                      <a:lumMod val="50000"/>
                    </a:schemeClr>
                  </a:solidFill>
                </a:ln>
                <a:solidFill>
                  <a:schemeClr val="accent1">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51709593"/>
      </p:ext>
    </p:extLst>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bg>
      <p:bgPr>
        <a:gradFill>
          <a:gsLst>
            <a:gs pos="0">
              <a:schemeClr val="bg2">
                <a:lumMod val="25000"/>
              </a:schemeClr>
            </a:gs>
            <a:gs pos="50000">
              <a:schemeClr val="bg2">
                <a:lumMod val="75000"/>
              </a:schemeClr>
            </a:gs>
            <a:gs pos="100000">
              <a:schemeClr val="bg2">
                <a:lumMod val="90000"/>
              </a:schemeClr>
            </a:gs>
          </a:gsLst>
          <a:lin ang="5400000" scaled="0"/>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438400" y="1371601"/>
            <a:ext cx="3200400" cy="639763"/>
          </a:xfrm>
        </p:spPr>
        <p:txBody>
          <a:bodyPr anchor="b"/>
          <a:lstStyle>
            <a:lvl1pPr marL="0" indent="0">
              <a:buNone/>
              <a:defRPr sz="2400" b="1">
                <a:ln w="3175">
                  <a:solidFill>
                    <a:schemeClr val="bg2">
                      <a:lumMod val="90000"/>
                    </a:schemeClr>
                  </a:solidFill>
                </a:ln>
                <a:solidFill>
                  <a:schemeClr val="accent3">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 name="Title 1"/>
          <p:cNvSpPr>
            <a:spLocks noGrp="1"/>
          </p:cNvSpPr>
          <p:nvPr>
            <p:ph type="title"/>
          </p:nvPr>
        </p:nvSpPr>
        <p:spPr>
          <a:xfrm>
            <a:off x="1905000" y="152401"/>
            <a:ext cx="6477000" cy="944563"/>
          </a:xfrm>
        </p:spPr>
        <p:txBody>
          <a:bodyPr/>
          <a:lstStyle>
            <a:lvl1pPr algn="l">
              <a:defRPr>
                <a:ln>
                  <a:solidFill>
                    <a:schemeClr val="accent1">
                      <a:lumMod val="50000"/>
                    </a:schemeClr>
                  </a:solidFill>
                </a:ln>
                <a:solidFill>
                  <a:schemeClr val="accent2">
                    <a:lumMod val="60000"/>
                    <a:lumOff val="40000"/>
                  </a:schemeClr>
                </a:solidFill>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2438400" y="2144712"/>
            <a:ext cx="3200400" cy="3951288"/>
          </a:xfrm>
        </p:spPr>
        <p:txBody>
          <a:bodyPr/>
          <a:lstStyle>
            <a:lvl1pPr>
              <a:defRPr sz="2400">
                <a:solidFill>
                  <a:schemeClr val="accent1">
                    <a:lumMod val="60000"/>
                    <a:lumOff val="40000"/>
                  </a:schemeClr>
                </a:solidFill>
              </a:defRPr>
            </a:lvl1pPr>
            <a:lvl2pPr>
              <a:defRPr sz="2000">
                <a:solidFill>
                  <a:schemeClr val="accent1">
                    <a:lumMod val="60000"/>
                    <a:lumOff val="40000"/>
                  </a:schemeClr>
                </a:solidFill>
              </a:defRPr>
            </a:lvl2pPr>
            <a:lvl3pPr>
              <a:defRPr sz="1800">
                <a:solidFill>
                  <a:schemeClr val="accent1">
                    <a:lumMod val="60000"/>
                    <a:lumOff val="40000"/>
                  </a:schemeClr>
                </a:solidFill>
              </a:defRPr>
            </a:lvl3pPr>
            <a:lvl4pPr>
              <a:defRPr sz="1600">
                <a:solidFill>
                  <a:schemeClr val="accent1">
                    <a:lumMod val="60000"/>
                    <a:lumOff val="40000"/>
                  </a:schemeClr>
                </a:solidFill>
              </a:defRPr>
            </a:lvl4pPr>
            <a:lvl5pPr>
              <a:defRPr sz="1600">
                <a:solidFill>
                  <a:schemeClr val="accent1">
                    <a:lumMod val="60000"/>
                    <a:lumOff val="4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943600" y="1371601"/>
            <a:ext cx="3200400" cy="639763"/>
          </a:xfrm>
        </p:spPr>
        <p:txBody>
          <a:bodyPr anchor="b"/>
          <a:lstStyle>
            <a:lvl1pPr marL="0" indent="0">
              <a:buNone/>
              <a:defRPr sz="2400" b="1">
                <a:ln w="3175">
                  <a:solidFill>
                    <a:schemeClr val="bg2">
                      <a:lumMod val="90000"/>
                    </a:schemeClr>
                  </a:solidFill>
                </a:ln>
                <a:solidFill>
                  <a:schemeClr val="accent3">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943600" y="2144712"/>
            <a:ext cx="3200400" cy="3951288"/>
          </a:xfrm>
        </p:spPr>
        <p:txBody>
          <a:bodyPr/>
          <a:lstStyle>
            <a:lvl1pPr>
              <a:defRPr sz="2400">
                <a:solidFill>
                  <a:schemeClr val="accent1">
                    <a:lumMod val="60000"/>
                    <a:lumOff val="40000"/>
                  </a:schemeClr>
                </a:solidFill>
              </a:defRPr>
            </a:lvl1pPr>
            <a:lvl2pPr>
              <a:defRPr sz="2000">
                <a:solidFill>
                  <a:schemeClr val="accent1">
                    <a:lumMod val="60000"/>
                    <a:lumOff val="40000"/>
                  </a:schemeClr>
                </a:solidFill>
              </a:defRPr>
            </a:lvl2pPr>
            <a:lvl3pPr>
              <a:defRPr sz="1800">
                <a:solidFill>
                  <a:schemeClr val="accent1">
                    <a:lumMod val="60000"/>
                    <a:lumOff val="40000"/>
                  </a:schemeClr>
                </a:solidFill>
              </a:defRPr>
            </a:lvl3pPr>
            <a:lvl4pPr>
              <a:defRPr sz="1600">
                <a:solidFill>
                  <a:schemeClr val="accent1">
                    <a:lumMod val="60000"/>
                    <a:lumOff val="40000"/>
                  </a:schemeClr>
                </a:solidFill>
              </a:defRPr>
            </a:lvl4pPr>
            <a:lvl5pPr>
              <a:defRPr sz="1600">
                <a:solidFill>
                  <a:schemeClr val="accent1">
                    <a:lumMod val="60000"/>
                    <a:lumOff val="40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2E432E-D556-49B1-AA44-0ADD980DBED8}" type="datetime1">
              <a:rPr lang="en-US" smtClean="0">
                <a:solidFill>
                  <a:prstClr val="black">
                    <a:tint val="75000"/>
                  </a:prstClr>
                </a:solidFill>
              </a:rPr>
              <a:pPr/>
              <a:t>2/7/14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6445961"/>
      </p:ext>
    </p:extLst>
  </p:cSld>
  <p:clrMapOvr>
    <a:masterClrMapping/>
  </p:clrMapOvr>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a:gsLst>
            <a:gs pos="0">
              <a:schemeClr val="bg2">
                <a:lumMod val="25000"/>
              </a:schemeClr>
            </a:gs>
            <a:gs pos="50000">
              <a:schemeClr val="bg2">
                <a:lumMod val="75000"/>
              </a:schemeClr>
            </a:gs>
            <a:gs pos="100000">
              <a:schemeClr val="bg2">
                <a:lumMod val="9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1"/>
            <a:ext cx="6477000" cy="944563"/>
          </a:xfrm>
        </p:spPr>
        <p:txBody>
          <a:bodyPr/>
          <a:lstStyle>
            <a:lvl1pPr>
              <a:defRPr b="1">
                <a:ln>
                  <a:solidFill>
                    <a:schemeClr val="tx1">
                      <a:lumMod val="95000"/>
                      <a:lumOff val="5000"/>
                    </a:schemeClr>
                  </a:solidFill>
                </a:ln>
                <a:solidFill>
                  <a:srgbClr val="FFFF00"/>
                </a:solidFill>
                <a:effectLst>
                  <a:outerShdw blurRad="38100" dist="38100" dir="2700000" algn="tl">
                    <a:srgbClr val="000000">
                      <a:alpha val="43137"/>
                    </a:srgbClr>
                  </a:outerShdw>
                </a:effectLst>
              </a:defRPr>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11AE94-C42D-430C-B655-059880745D40}" type="datetime1">
              <a:rPr lang="en-US" smtClean="0">
                <a:solidFill>
                  <a:prstClr val="black">
                    <a:tint val="75000"/>
                  </a:prstClr>
                </a:solidFill>
              </a:rPr>
              <a:pPr/>
              <a:t>2/7/14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6900724"/>
      </p:ext>
    </p:extLst>
  </p:cSld>
  <p:clrMapOvr>
    <a:masterClrMapping/>
  </p:clrMapOvr>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1BECF5-ED84-44E3-919B-70E0B2BFCC76}" type="datetime1">
              <a:rPr lang="en-US" smtClean="0">
                <a:solidFill>
                  <a:prstClr val="black">
                    <a:tint val="75000"/>
                  </a:prstClr>
                </a:solidFill>
              </a:rPr>
              <a:pPr/>
              <a:t>2/7/14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2229850"/>
      </p:ext>
    </p:extLst>
  </p:cSld>
  <p:clrMapOvr>
    <a:masterClrMapping/>
  </p:clrMapOvr>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400800" y="2514611"/>
            <a:ext cx="2438400" cy="992167"/>
          </a:xfrm>
          <a:ln>
            <a:noFill/>
          </a:ln>
        </p:spPr>
        <p:txBody>
          <a:bodyPr anchor="b"/>
          <a:lstStyle>
            <a:lvl1pPr algn="l">
              <a:defRPr sz="2000" b="1">
                <a:ln w="3175">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
        <p:nvSpPr>
          <p:cNvPr id="3" name="Content Placeholder 2"/>
          <p:cNvSpPr>
            <a:spLocks noGrp="1"/>
          </p:cNvSpPr>
          <p:nvPr>
            <p:ph idx="1"/>
          </p:nvPr>
        </p:nvSpPr>
        <p:spPr>
          <a:xfrm>
            <a:off x="381005" y="381010"/>
            <a:ext cx="399010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400800" y="3538547"/>
            <a:ext cx="2438400" cy="3319463"/>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0B1AC4-55E6-48D5-821D-F68F3E06D709}" type="datetime1">
              <a:rPr lang="en-US" smtClean="0">
                <a:solidFill>
                  <a:prstClr val="black">
                    <a:tint val="75000"/>
                  </a:prstClr>
                </a:solidFill>
              </a:rPr>
              <a:pPr/>
              <a:t>2/7/14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4211946"/>
      </p:ext>
    </p:extLst>
  </p:cSld>
  <p:clrMapOvr>
    <a:masterClrMapping/>
  </p:clrMapOvr>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71800" y="4495800"/>
            <a:ext cx="5486400" cy="566739"/>
          </a:xfrm>
        </p:spPr>
        <p:txBody>
          <a:bodyPr anchor="b"/>
          <a:lstStyle>
            <a:lvl1pPr algn="l">
              <a:defRPr sz="2000" b="1">
                <a:ln w="3175">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3048000" y="5334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971800" y="5062547"/>
            <a:ext cx="5486400" cy="804863"/>
          </a:xfrm>
        </p:spPr>
        <p:txBody>
          <a:bodyPr/>
          <a:lstStyle>
            <a:lvl1pPr marL="0" indent="0">
              <a:buNone/>
              <a:defRPr sz="1400">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4DFD0C21-56B7-41F5-87F4-09CB38B82F8A}" type="datetime1">
              <a:rPr lang="en-US" smtClean="0">
                <a:solidFill>
                  <a:prstClr val="black">
                    <a:tint val="75000"/>
                  </a:prstClr>
                </a:solidFill>
              </a:rPr>
              <a:pPr/>
              <a:t>2/7/14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8199563"/>
      </p:ext>
    </p:extLst>
  </p:cSld>
  <p:clrMapOvr>
    <a:masterClrMapping/>
  </p:clrMapOvr>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2286000" y="3352800"/>
            <a:ext cx="5486400" cy="838200"/>
          </a:xfrm>
        </p:spPr>
        <p:txBody>
          <a:bodyPr>
            <a:normAutofit/>
          </a:bodyPr>
          <a:lstStyle>
            <a:lvl1pPr marL="57150" indent="0">
              <a:buFontTx/>
              <a:buNone/>
              <a:defRPr sz="1800" baseline="0">
                <a:solidFill>
                  <a:schemeClr val="bg1">
                    <a:lumMod val="95000"/>
                  </a:schemeClr>
                </a:solidFill>
              </a:defRPr>
            </a:lvl1pPr>
          </a:lstStyle>
          <a:p>
            <a:pPr lvl="0"/>
            <a:r>
              <a:rPr lang="en-US" dirty="0" smtClean="0"/>
              <a:t>Click to edit Master text styles</a:t>
            </a:r>
          </a:p>
        </p:txBody>
      </p:sp>
      <p:sp>
        <p:nvSpPr>
          <p:cNvPr id="12" name="Text Placeholder 8"/>
          <p:cNvSpPr>
            <a:spLocks noGrp="1"/>
          </p:cNvSpPr>
          <p:nvPr>
            <p:ph type="body" sz="quarter" idx="16"/>
          </p:nvPr>
        </p:nvSpPr>
        <p:spPr>
          <a:xfrm>
            <a:off x="1981200" y="1524000"/>
            <a:ext cx="5486400" cy="838200"/>
          </a:xfrm>
        </p:spPr>
        <p:txBody>
          <a:bodyPr>
            <a:normAutofit/>
          </a:bodyPr>
          <a:lstStyle>
            <a:lvl1pPr marL="57150" indent="0">
              <a:buFontTx/>
              <a:buNone/>
              <a:defRPr sz="1800" baseline="0">
                <a:solidFill>
                  <a:schemeClr val="bg1">
                    <a:lumMod val="95000"/>
                  </a:schemeClr>
                </a:solidFill>
              </a:defRPr>
            </a:lvl1pPr>
          </a:lstStyle>
          <a:p>
            <a:pPr lvl="0"/>
            <a:r>
              <a:rPr lang="en-US" dirty="0" smtClean="0"/>
              <a:t>Click to edit Master text styles</a:t>
            </a:r>
          </a:p>
        </p:txBody>
      </p:sp>
      <p:sp>
        <p:nvSpPr>
          <p:cNvPr id="14" name="Text Placeholder 8"/>
          <p:cNvSpPr>
            <a:spLocks noGrp="1"/>
          </p:cNvSpPr>
          <p:nvPr>
            <p:ph type="body" sz="quarter" idx="17"/>
          </p:nvPr>
        </p:nvSpPr>
        <p:spPr>
          <a:xfrm>
            <a:off x="2133600" y="2438400"/>
            <a:ext cx="5486400" cy="838200"/>
          </a:xfrm>
        </p:spPr>
        <p:txBody>
          <a:bodyPr>
            <a:normAutofit/>
          </a:bodyPr>
          <a:lstStyle>
            <a:lvl1pPr marL="57150" indent="0">
              <a:buFontTx/>
              <a:buNone/>
              <a:defRPr sz="1800" baseline="0">
                <a:solidFill>
                  <a:schemeClr val="bg1">
                    <a:lumMod val="95000"/>
                  </a:schemeClr>
                </a:solidFill>
              </a:defRPr>
            </a:lvl1pPr>
          </a:lstStyle>
          <a:p>
            <a:pPr lvl="0"/>
            <a:r>
              <a:rPr lang="en-US" dirty="0" smtClean="0"/>
              <a:t>Click to edit Master text styles</a:t>
            </a:r>
          </a:p>
        </p:txBody>
      </p:sp>
      <p:sp>
        <p:nvSpPr>
          <p:cNvPr id="15" name="Text Placeholder 8"/>
          <p:cNvSpPr>
            <a:spLocks noGrp="1"/>
          </p:cNvSpPr>
          <p:nvPr>
            <p:ph type="body" sz="quarter" idx="18"/>
          </p:nvPr>
        </p:nvSpPr>
        <p:spPr>
          <a:xfrm>
            <a:off x="2438400" y="4267200"/>
            <a:ext cx="5486400" cy="838200"/>
          </a:xfrm>
        </p:spPr>
        <p:txBody>
          <a:bodyPr>
            <a:normAutofit/>
          </a:bodyPr>
          <a:lstStyle>
            <a:lvl1pPr marL="57150" indent="0">
              <a:buFontTx/>
              <a:buNone/>
              <a:defRPr sz="1800" baseline="0">
                <a:solidFill>
                  <a:schemeClr val="bg1">
                    <a:lumMod val="95000"/>
                  </a:schemeClr>
                </a:solidFill>
              </a:defRPr>
            </a:lvl1pPr>
          </a:lstStyle>
          <a:p>
            <a:pPr lvl="0"/>
            <a:r>
              <a:rPr lang="en-US" dirty="0" smtClean="0"/>
              <a:t>Click to edit Master text styles</a:t>
            </a:r>
          </a:p>
        </p:txBody>
      </p:sp>
      <p:sp>
        <p:nvSpPr>
          <p:cNvPr id="13" name="Text Placeholder 10"/>
          <p:cNvSpPr>
            <a:spLocks noGrp="1"/>
          </p:cNvSpPr>
          <p:nvPr>
            <p:ph type="body" sz="quarter" idx="13"/>
          </p:nvPr>
        </p:nvSpPr>
        <p:spPr>
          <a:xfrm>
            <a:off x="1905000" y="762000"/>
            <a:ext cx="5486400" cy="457200"/>
          </a:xfrm>
        </p:spPr>
        <p:txBody>
          <a:bodyPr>
            <a:normAutofit/>
          </a:bodyPr>
          <a:lstStyle>
            <a:lvl1pPr algn="l">
              <a:buFontTx/>
              <a:buNone/>
              <a:defRPr sz="2400" b="1">
                <a:ln>
                  <a:solidFill>
                    <a:schemeClr val="accent1">
                      <a:lumMod val="50000"/>
                    </a:schemeClr>
                  </a:solidFill>
                </a:ln>
                <a:solidFill>
                  <a:schemeClr val="accent1">
                    <a:lumMod val="60000"/>
                    <a:lumOff val="40000"/>
                  </a:schemeClr>
                </a:solidFill>
              </a:defRPr>
            </a:lvl1pPr>
          </a:lstStyle>
          <a:p>
            <a:pPr lvl="0"/>
            <a:r>
              <a:rPr lang="en-US" dirty="0" smtClean="0"/>
              <a:t>Click to edit Master text styles</a:t>
            </a:r>
          </a:p>
        </p:txBody>
      </p:sp>
      <p:sp>
        <p:nvSpPr>
          <p:cNvPr id="11" name="Title 1"/>
          <p:cNvSpPr>
            <a:spLocks noGrp="1"/>
          </p:cNvSpPr>
          <p:nvPr>
            <p:ph type="title"/>
          </p:nvPr>
        </p:nvSpPr>
        <p:spPr>
          <a:xfrm>
            <a:off x="990600" y="-30163"/>
            <a:ext cx="6477000" cy="944563"/>
          </a:xfrm>
        </p:spPr>
        <p:txBody>
          <a:bodyPr/>
          <a:lstStyle>
            <a:lvl1pPr algn="l">
              <a:defRPr>
                <a:ln>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Tree>
    <p:extLst>
      <p:ext uri="{BB962C8B-B14F-4D97-AF65-F5344CB8AC3E}">
        <p14:creationId xmlns:p14="http://schemas.microsoft.com/office/powerpoint/2010/main" val="401572410"/>
      </p:ext>
    </p:extLst>
  </p:cSld>
  <p:clrMapOvr>
    <a:masterClrMapping/>
  </p:clrMapOvr>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
          </p:nvPr>
        </p:nvSpPr>
        <p:spPr>
          <a:xfrm>
            <a:off x="3352800" y="762000"/>
            <a:ext cx="4648200" cy="1676400"/>
          </a:xfrm>
        </p:spPr>
        <p:txBody>
          <a:bodyPr lIns="274320" tIns="0" rIns="182880" anchor="ctr">
            <a:normAutofit/>
          </a:bodyPr>
          <a:lstStyle>
            <a:lvl1pPr>
              <a:lnSpc>
                <a:spcPts val="2000"/>
              </a:lnSpc>
              <a:defRPr sz="1800">
                <a:solidFill>
                  <a:schemeClr val="bg1">
                    <a:lumMod val="9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352800" y="2667000"/>
            <a:ext cx="4648200" cy="1676400"/>
          </a:xfrm>
        </p:spPr>
        <p:txBody>
          <a:bodyPr lIns="274320" tIns="0" rIns="182880" anchor="ctr">
            <a:normAutofit/>
          </a:bodyPr>
          <a:lstStyle>
            <a:lvl1pPr>
              <a:lnSpc>
                <a:spcPts val="2000"/>
              </a:lnSpc>
              <a:defRPr sz="1800">
                <a:solidFill>
                  <a:schemeClr val="bg1">
                    <a:lumMod val="9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3352800" y="4419600"/>
            <a:ext cx="4648200" cy="1600200"/>
          </a:xfrm>
        </p:spPr>
        <p:txBody>
          <a:bodyPr lIns="274320" tIns="0" rIns="182880" anchor="ctr">
            <a:normAutofit/>
          </a:bodyPr>
          <a:lstStyle>
            <a:lvl1pPr marL="0" marR="0" indent="0" algn="l" defTabSz="914400" rtl="0" eaLnBrk="1" fontAlgn="auto" latinLnBrk="0" hangingPunct="1">
              <a:lnSpc>
                <a:spcPts val="2000"/>
              </a:lnSpc>
              <a:spcBef>
                <a:spcPct val="20000"/>
              </a:spcBef>
              <a:spcAft>
                <a:spcPts val="0"/>
              </a:spcAft>
              <a:buClrTx/>
              <a:buSzTx/>
              <a:buFontTx/>
              <a:buNone/>
              <a:tabLst/>
              <a:defRPr lang="en-US" sz="1800" kern="1200" dirty="0" smtClean="0">
                <a:solidFill>
                  <a:schemeClr val="bg1">
                    <a:lumMod val="95000"/>
                  </a:schemeClr>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marR="0" lvl="0" indent="0" algn="l" defTabSz="914400" rtl="0" eaLnBrk="1" fontAlgn="auto" latinLnBrk="0" hangingPunct="1">
              <a:lnSpc>
                <a:spcPts val="2000"/>
              </a:lnSpc>
              <a:spcBef>
                <a:spcPct val="20000"/>
              </a:spcBef>
              <a:spcAft>
                <a:spcPts val="0"/>
              </a:spcAft>
              <a:buClrTx/>
              <a:buSzTx/>
              <a:buFontTx/>
              <a:buNone/>
              <a:tabLst/>
              <a:defRPr/>
            </a:pPr>
            <a:r>
              <a:rPr lang="en-US" dirty="0" smtClean="0"/>
              <a:t>Click to edit Master text styles</a:t>
            </a:r>
          </a:p>
        </p:txBody>
      </p:sp>
      <p:sp>
        <p:nvSpPr>
          <p:cNvPr id="15" name="Content Placeholder 2"/>
          <p:cNvSpPr>
            <a:spLocks noGrp="1"/>
          </p:cNvSpPr>
          <p:nvPr>
            <p:ph sz="half" idx="15"/>
          </p:nvPr>
        </p:nvSpPr>
        <p:spPr>
          <a:xfrm>
            <a:off x="2819400" y="762010"/>
            <a:ext cx="1981200" cy="1676401"/>
          </a:xfrm>
        </p:spPr>
        <p:txBody>
          <a:bodyPr>
            <a:no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2819400" y="2514610"/>
            <a:ext cx="1981200" cy="1676401"/>
          </a:xfrm>
        </p:spPr>
        <p:txBody>
          <a:bodyPr>
            <a:norm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4" name="Content Placeholder 3"/>
          <p:cNvSpPr>
            <a:spLocks noGrp="1"/>
          </p:cNvSpPr>
          <p:nvPr>
            <p:ph sz="half" idx="17"/>
          </p:nvPr>
        </p:nvSpPr>
        <p:spPr>
          <a:xfrm>
            <a:off x="2819400" y="4267200"/>
            <a:ext cx="1981200" cy="1600200"/>
          </a:xfrm>
        </p:spPr>
        <p:txBody>
          <a:bodyPr>
            <a:norm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2" name="Title 1"/>
          <p:cNvSpPr>
            <a:spLocks noGrp="1"/>
          </p:cNvSpPr>
          <p:nvPr>
            <p:ph type="title"/>
          </p:nvPr>
        </p:nvSpPr>
        <p:spPr>
          <a:xfrm>
            <a:off x="1828800" y="-152400"/>
            <a:ext cx="6477000" cy="944563"/>
          </a:xfrm>
        </p:spPr>
        <p:txBody>
          <a:bodyPr/>
          <a:lstStyle>
            <a:lvl1pPr>
              <a:defRPr>
                <a:ln>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Tree>
    <p:extLst>
      <p:ext uri="{BB962C8B-B14F-4D97-AF65-F5344CB8AC3E}">
        <p14:creationId xmlns:p14="http://schemas.microsoft.com/office/powerpoint/2010/main" val="3378962112"/>
      </p:ext>
    </p:extLst>
  </p:cSld>
  <p:clrMapOvr>
    <a:masterClrMapping/>
  </p:clrMapOvr>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1">
                    <a:lumMod val="95000"/>
                  </a:schemeClr>
                </a:solidFill>
              </a:defRPr>
            </a:lvl1pPr>
          </a:lstStyle>
          <a:p>
            <a:endParaRPr lang="en-US" dirty="0">
              <a:solidFill>
                <a:prstClr val="white">
                  <a:lumMod val="95000"/>
                </a:prstClr>
              </a:solidFill>
            </a:endParaRPr>
          </a:p>
        </p:txBody>
      </p:sp>
      <p:sp>
        <p:nvSpPr>
          <p:cNvPr id="4" name="Slide Number Placeholder 3"/>
          <p:cNvSpPr>
            <a:spLocks noGrp="1"/>
          </p:cNvSpPr>
          <p:nvPr>
            <p:ph type="sldNum" sz="quarter" idx="11"/>
          </p:nvPr>
        </p:nvSpPr>
        <p:spPr/>
        <p:txBody>
          <a:bodyPr/>
          <a:lstStyle>
            <a:lvl1pPr>
              <a:defRPr>
                <a:solidFill>
                  <a:schemeClr val="bg1">
                    <a:lumMod val="95000"/>
                  </a:schemeClr>
                </a:solidFill>
              </a:defRPr>
            </a:lvl1pPr>
          </a:lstStyle>
          <a:p>
            <a:fld id="{81582BD6-FC20-4557-852B-8433F8572D30}" type="slidenum">
              <a:rPr lang="en-US" smtClean="0">
                <a:solidFill>
                  <a:prstClr val="white">
                    <a:lumMod val="95000"/>
                  </a:prstClr>
                </a:solidFill>
              </a:rPr>
              <a:pPr/>
              <a:t>‹#›</a:t>
            </a:fld>
            <a:endParaRPr lang="en-US" dirty="0">
              <a:solidFill>
                <a:prstClr val="white">
                  <a:lumMod val="95000"/>
                </a:prstClr>
              </a:solidFill>
            </a:endParaRPr>
          </a:p>
        </p:txBody>
      </p:sp>
      <p:sp>
        <p:nvSpPr>
          <p:cNvPr id="6" name="Content Placeholder 3"/>
          <p:cNvSpPr>
            <a:spLocks noGrp="1"/>
          </p:cNvSpPr>
          <p:nvPr>
            <p:ph sz="half" idx="2"/>
          </p:nvPr>
        </p:nvSpPr>
        <p:spPr>
          <a:xfrm>
            <a:off x="914400" y="1747837"/>
            <a:ext cx="5105400" cy="2366963"/>
          </a:xfrm>
        </p:spPr>
        <p:txBody>
          <a:bodyPr>
            <a:normAutofit/>
          </a:bodyPr>
          <a:lstStyle>
            <a:lvl1pPr marL="0" indent="0" algn="l">
              <a:buFontTx/>
              <a:buNone/>
              <a:defRPr lang="en-US" sz="2000" kern="1200" dirty="0">
                <a:ln w="3175">
                  <a:noFill/>
                </a:ln>
                <a:solidFill>
                  <a:schemeClr val="bg1">
                    <a:lumMod val="95000"/>
                  </a:schemeClr>
                </a:solidFill>
                <a:latin typeface="+mn-lt"/>
                <a:ea typeface="+mn-ea"/>
                <a:cs typeface="+mn-cs"/>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n-US" dirty="0" smtClean="0"/>
              <a:t>Click to edit Master text styles</a:t>
            </a:r>
          </a:p>
          <a:p>
            <a:pPr marL="0" lvl="0" indent="0" algn="l" defTabSz="914400" rtl="0" eaLnBrk="1" latinLnBrk="0" hangingPunct="1">
              <a:spcBef>
                <a:spcPct val="20000"/>
              </a:spcBef>
              <a:buFontTx/>
              <a:buNone/>
            </a:pPr>
            <a:r>
              <a:rPr lang="en-US" dirty="0" smtClean="0"/>
              <a:t>Level 2</a:t>
            </a:r>
          </a:p>
          <a:p>
            <a:pPr marL="0" lvl="0" indent="0" algn="l" defTabSz="914400" rtl="0" eaLnBrk="1" latinLnBrk="0" hangingPunct="1">
              <a:spcBef>
                <a:spcPct val="20000"/>
              </a:spcBef>
              <a:buFontTx/>
              <a:buNone/>
            </a:pPr>
            <a:r>
              <a:rPr lang="en-US" dirty="0" smtClean="0"/>
              <a:t>Level 3</a:t>
            </a:r>
          </a:p>
          <a:p>
            <a:pPr marL="0" lvl="0" indent="0" algn="l" defTabSz="914400" rtl="0" eaLnBrk="1" latinLnBrk="0" hangingPunct="1">
              <a:spcBef>
                <a:spcPct val="20000"/>
              </a:spcBef>
              <a:buFontTx/>
              <a:buNone/>
            </a:pPr>
            <a:r>
              <a:rPr lang="en-US" dirty="0" smtClean="0"/>
              <a:t>Level 4</a:t>
            </a:r>
          </a:p>
          <a:p>
            <a:pPr marL="0" lvl="0" indent="0" algn="l" defTabSz="914400" rtl="0" eaLnBrk="1" latinLnBrk="0" hangingPunct="1">
              <a:spcBef>
                <a:spcPct val="20000"/>
              </a:spcBef>
              <a:buFontTx/>
              <a:buNone/>
            </a:pPr>
            <a:r>
              <a:rPr lang="en-US" dirty="0" smtClean="0"/>
              <a:t>Level 5</a:t>
            </a:r>
            <a:endParaRPr lang="en-US" dirty="0"/>
          </a:p>
        </p:txBody>
      </p:sp>
      <p:sp>
        <p:nvSpPr>
          <p:cNvPr id="9" name="Content Placeholder 2"/>
          <p:cNvSpPr>
            <a:spLocks noGrp="1"/>
          </p:cNvSpPr>
          <p:nvPr>
            <p:ph sz="half" idx="14"/>
          </p:nvPr>
        </p:nvSpPr>
        <p:spPr>
          <a:xfrm>
            <a:off x="5638800" y="1447801"/>
            <a:ext cx="3124200" cy="2352675"/>
          </a:xfrm>
        </p:spPr>
        <p:txBody>
          <a:bodyPr>
            <a:normAutofit/>
          </a:bodyPr>
          <a:lstStyle>
            <a:lvl1pPr>
              <a:defRPr lang="en-US" sz="2000" kern="1200" dirty="0">
                <a:solidFill>
                  <a:schemeClr val="bg1">
                    <a:lumMod val="95000"/>
                  </a:schemeClr>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n-US" dirty="0" smtClean="0"/>
              <a:t>Click to edit Master text styles</a:t>
            </a:r>
            <a:endParaRPr lang="en-US" dirty="0"/>
          </a:p>
        </p:txBody>
      </p:sp>
      <p:sp>
        <p:nvSpPr>
          <p:cNvPr id="13" name="Content Placeholder 3"/>
          <p:cNvSpPr>
            <a:spLocks noGrp="1"/>
          </p:cNvSpPr>
          <p:nvPr>
            <p:ph sz="half" idx="15"/>
          </p:nvPr>
        </p:nvSpPr>
        <p:spPr>
          <a:xfrm>
            <a:off x="914400" y="4343400"/>
            <a:ext cx="5105400" cy="2362200"/>
          </a:xfrm>
        </p:spPr>
        <p:txBody>
          <a:bodyPr>
            <a:normAutofit/>
          </a:bodyPr>
          <a:lstStyle>
            <a:lvl1pPr marL="0" indent="0" algn="l">
              <a:buFontTx/>
              <a:buNone/>
              <a:defRPr lang="en-US" sz="2000" kern="1200" dirty="0">
                <a:ln w="3175">
                  <a:noFill/>
                </a:ln>
                <a:solidFill>
                  <a:schemeClr val="bg1">
                    <a:lumMod val="95000"/>
                  </a:schemeClr>
                </a:solidFill>
                <a:latin typeface="+mn-lt"/>
                <a:ea typeface="+mn-ea"/>
                <a:cs typeface="+mn-cs"/>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n-US" dirty="0" smtClean="0"/>
              <a:t>Click to edit Master text styles</a:t>
            </a:r>
          </a:p>
          <a:p>
            <a:pPr marL="0" lvl="0" indent="0" algn="l" defTabSz="914400" rtl="0" eaLnBrk="1" latinLnBrk="0" hangingPunct="1">
              <a:spcBef>
                <a:spcPct val="20000"/>
              </a:spcBef>
              <a:buFontTx/>
              <a:buNone/>
            </a:pPr>
            <a:r>
              <a:rPr lang="en-US" dirty="0" smtClean="0"/>
              <a:t>Level 2</a:t>
            </a:r>
          </a:p>
          <a:p>
            <a:pPr marL="0" lvl="0" indent="0" algn="l" defTabSz="914400" rtl="0" eaLnBrk="1" latinLnBrk="0" hangingPunct="1">
              <a:spcBef>
                <a:spcPct val="20000"/>
              </a:spcBef>
              <a:buFontTx/>
              <a:buNone/>
            </a:pPr>
            <a:r>
              <a:rPr lang="en-US" dirty="0" smtClean="0"/>
              <a:t>Level 3</a:t>
            </a:r>
          </a:p>
          <a:p>
            <a:pPr marL="0" lvl="0" indent="0" algn="l" defTabSz="914400" rtl="0" eaLnBrk="1" latinLnBrk="0" hangingPunct="1">
              <a:spcBef>
                <a:spcPct val="20000"/>
              </a:spcBef>
              <a:buFontTx/>
              <a:buNone/>
            </a:pPr>
            <a:r>
              <a:rPr lang="en-US" dirty="0" smtClean="0"/>
              <a:t>Level 4</a:t>
            </a:r>
          </a:p>
          <a:p>
            <a:pPr marL="0" lvl="0" indent="0" algn="l" defTabSz="914400" rtl="0" eaLnBrk="1" latinLnBrk="0" hangingPunct="1">
              <a:spcBef>
                <a:spcPct val="20000"/>
              </a:spcBef>
              <a:buFontTx/>
              <a:buNone/>
            </a:pPr>
            <a:r>
              <a:rPr lang="en-US" dirty="0" smtClean="0"/>
              <a:t>Level 5</a:t>
            </a:r>
            <a:endParaRPr lang="en-US" dirty="0"/>
          </a:p>
        </p:txBody>
      </p:sp>
      <p:sp>
        <p:nvSpPr>
          <p:cNvPr id="14" name="Content Placeholder 2"/>
          <p:cNvSpPr>
            <a:spLocks noGrp="1"/>
          </p:cNvSpPr>
          <p:nvPr>
            <p:ph sz="half" idx="16"/>
          </p:nvPr>
        </p:nvSpPr>
        <p:spPr>
          <a:xfrm>
            <a:off x="2286000" y="1457325"/>
            <a:ext cx="3124200" cy="2352675"/>
          </a:xfrm>
        </p:spPr>
        <p:txBody>
          <a:bodyPr>
            <a:normAutofit/>
          </a:bodyPr>
          <a:lstStyle>
            <a:lvl1pPr>
              <a:defRPr sz="2000">
                <a:solidFill>
                  <a:schemeClr val="bg1">
                    <a:lumMod val="9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1" name="Title 1"/>
          <p:cNvSpPr>
            <a:spLocks noGrp="1"/>
          </p:cNvSpPr>
          <p:nvPr>
            <p:ph type="title"/>
          </p:nvPr>
        </p:nvSpPr>
        <p:spPr>
          <a:xfrm>
            <a:off x="1905000" y="76200"/>
            <a:ext cx="6477000" cy="944563"/>
          </a:xfrm>
        </p:spPr>
        <p:txBody>
          <a:bodyPr/>
          <a:lstStyle>
            <a:lvl1pPr>
              <a:defRPr>
                <a:ln>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Tree>
    <p:extLst>
      <p:ext uri="{BB962C8B-B14F-4D97-AF65-F5344CB8AC3E}">
        <p14:creationId xmlns:p14="http://schemas.microsoft.com/office/powerpoint/2010/main" val="2418859384"/>
      </p:ext>
    </p:extLst>
  </p:cSld>
  <p:clrMapOvr>
    <a:masterClrMapping/>
  </p:clrMapOvr>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estions contac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038600" y="2438400"/>
            <a:ext cx="3048000" cy="3505200"/>
          </a:xfrm>
        </p:spPr>
        <p:txBody>
          <a:bodyPr/>
          <a:lstStyle>
            <a:lvl1pPr marL="0" indent="0" algn="ctr">
              <a:lnSpc>
                <a:spcPts val="1600"/>
              </a:lnSpc>
              <a:buNone/>
              <a:defRPr sz="1400">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13" name="Footer Placeholder 12"/>
          <p:cNvSpPr>
            <a:spLocks noGrp="1"/>
          </p:cNvSpPr>
          <p:nvPr>
            <p:ph type="ftr" sz="quarter" idx="15"/>
          </p:nvPr>
        </p:nvSpPr>
        <p:spPr/>
        <p:txBody>
          <a:bodyPr/>
          <a:lstStyle/>
          <a:p>
            <a:endParaRPr lang="en-US" dirty="0">
              <a:solidFill>
                <a:prstClr val="black">
                  <a:tint val="75000"/>
                </a:prstClr>
              </a:solidFill>
            </a:endParaRPr>
          </a:p>
        </p:txBody>
      </p:sp>
      <p:sp>
        <p:nvSpPr>
          <p:cNvPr id="6" name="Title 1"/>
          <p:cNvSpPr>
            <a:spLocks noGrp="1"/>
          </p:cNvSpPr>
          <p:nvPr>
            <p:ph type="title"/>
          </p:nvPr>
        </p:nvSpPr>
        <p:spPr>
          <a:xfrm>
            <a:off x="2133600" y="381001"/>
            <a:ext cx="6477000" cy="944563"/>
          </a:xfrm>
        </p:spPr>
        <p:txBody>
          <a:bodyPr/>
          <a:lstStyle>
            <a:lvl1pPr>
              <a:defRPr>
                <a:ln>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Tree>
    <p:extLst>
      <p:ext uri="{BB962C8B-B14F-4D97-AF65-F5344CB8AC3E}">
        <p14:creationId xmlns:p14="http://schemas.microsoft.com/office/powerpoint/2010/main" val="2747723398"/>
      </p:ext>
    </p:extLst>
  </p:cSld>
  <p:clrMapOvr>
    <a:masterClrMapping/>
  </p:clrMapOvr>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5" name="Rectangle 4"/>
          <p:cNvSpPr>
            <a:spLocks noChangeArrowheads="1"/>
          </p:cNvSpPr>
          <p:nvPr/>
        </p:nvSpPr>
        <p:spPr bwMode="auto">
          <a:xfrm>
            <a:off x="10406078" y="-1055685"/>
            <a:ext cx="184731" cy="297517"/>
          </a:xfrm>
          <a:prstGeom prst="rect">
            <a:avLst/>
          </a:prstGeom>
          <a:noFill/>
          <a:ln w="9525">
            <a:noFill/>
            <a:miter lim="800000"/>
            <a:headEnd/>
            <a:tailEnd/>
          </a:ln>
        </p:spPr>
        <p:txBody>
          <a:bodyPr wrap="none">
            <a:spAutoFit/>
          </a:bodyPr>
          <a:lstStyle/>
          <a:p>
            <a:pPr fontAlgn="base">
              <a:spcBef>
                <a:spcPct val="0"/>
              </a:spcBef>
              <a:spcAft>
                <a:spcPct val="0"/>
              </a:spcAft>
            </a:pPr>
            <a:endParaRPr lang="en-US" sz="2000" baseline="-25000">
              <a:solidFill>
                <a:srgbClr val="000000"/>
              </a:solidFill>
              <a:latin typeface="Times New Roman" pitchFamily="18" charset="0"/>
            </a:endParaRPr>
          </a:p>
        </p:txBody>
      </p:sp>
      <p:sp>
        <p:nvSpPr>
          <p:cNvPr id="10" name="Rectangle 13"/>
          <p:cNvSpPr>
            <a:spLocks noChangeArrowheads="1"/>
          </p:cNvSpPr>
          <p:nvPr userDrawn="1"/>
        </p:nvSpPr>
        <p:spPr bwMode="auto">
          <a:xfrm>
            <a:off x="10406078" y="-1055685"/>
            <a:ext cx="184731" cy="297517"/>
          </a:xfrm>
          <a:prstGeom prst="rect">
            <a:avLst/>
          </a:prstGeom>
          <a:noFill/>
          <a:ln w="9525">
            <a:noFill/>
            <a:miter lim="800000"/>
            <a:headEnd/>
            <a:tailEnd/>
          </a:ln>
        </p:spPr>
        <p:txBody>
          <a:bodyPr wrap="none">
            <a:spAutoFit/>
          </a:bodyPr>
          <a:lstStyle/>
          <a:p>
            <a:pPr fontAlgn="base">
              <a:spcBef>
                <a:spcPct val="0"/>
              </a:spcBef>
              <a:spcAft>
                <a:spcPct val="0"/>
              </a:spcAft>
            </a:pPr>
            <a:endParaRPr lang="en-US" sz="2000" baseline="-25000">
              <a:solidFill>
                <a:srgbClr val="000000"/>
              </a:solidFill>
              <a:latin typeface="Times New Roman" pitchFamily="18" charset="0"/>
            </a:endParaRPr>
          </a:p>
        </p:txBody>
      </p:sp>
      <p:sp>
        <p:nvSpPr>
          <p:cNvPr id="736277" name="Rectangle 21"/>
          <p:cNvSpPr>
            <a:spLocks noGrp="1" noChangeArrowheads="1"/>
          </p:cNvSpPr>
          <p:nvPr>
            <p:ph type="ctrTitle" sz="quarter"/>
          </p:nvPr>
        </p:nvSpPr>
        <p:spPr>
          <a:xfrm>
            <a:off x="1566863" y="954098"/>
            <a:ext cx="7772400" cy="1470025"/>
          </a:xfrm>
        </p:spPr>
        <p:txBody>
          <a:bodyPr/>
          <a:lstStyle>
            <a:lvl1pPr>
              <a:defRPr sz="3000"/>
            </a:lvl1pPr>
          </a:lstStyle>
          <a:p>
            <a:r>
              <a:rPr lang="en-US"/>
              <a:t>Click to edit Master title style</a:t>
            </a:r>
          </a:p>
        </p:txBody>
      </p:sp>
    </p:spTree>
    <p:extLst>
      <p:ext uri="{BB962C8B-B14F-4D97-AF65-F5344CB8AC3E}">
        <p14:creationId xmlns:p14="http://schemas.microsoft.com/office/powerpoint/2010/main" val="2337387747"/>
      </p:ext>
    </p:extLst>
  </p:cSld>
  <p:clrMapOvr>
    <a:masterClrMapping/>
  </p:clrMapOvr>
  <p:transition xmlns:p14="http://schemas.microsoft.com/office/powerpoint/2010/main">
    <p:blinds/>
  </p:transitio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6705600" cy="792163"/>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524000" y="896937"/>
            <a:ext cx="6934200" cy="5410200"/>
          </a:xfrm>
        </p:spPr>
        <p:txBody>
          <a:bodyPr>
            <a:normAutofit/>
          </a:bodyPr>
          <a:lstStyle>
            <a:lvl1pPr marL="171450" indent="-171450">
              <a:buFont typeface="Arial" pitchFamily="34" charset="0"/>
              <a:buChar char="•"/>
              <a:defRPr sz="2400">
                <a:solidFill>
                  <a:schemeClr val="bg1"/>
                </a:solidFill>
              </a:defRPr>
            </a:lvl1pPr>
            <a:lvl2pPr marL="628650" indent="-171450">
              <a:buFont typeface="Arial" pitchFamily="34" charset="0"/>
              <a:buChar char="•"/>
              <a:defRPr sz="2000">
                <a:solidFill>
                  <a:schemeClr val="bg1"/>
                </a:solidFill>
              </a:defRPr>
            </a:lvl2pPr>
            <a:lvl3pPr marL="1085850" indent="-171450">
              <a:buFont typeface="Arial" pitchFamily="34" charset="0"/>
              <a:buChar char="•"/>
              <a:defRPr sz="1800">
                <a:solidFill>
                  <a:schemeClr val="bg1"/>
                </a:solidFill>
              </a:defRPr>
            </a:lvl3pPr>
            <a:lvl4pPr marL="1543050" indent="-171450">
              <a:buFont typeface="Arial" pitchFamily="34" charset="0"/>
              <a:buChar char="•"/>
              <a:defRPr sz="1600">
                <a:solidFill>
                  <a:schemeClr val="bg1"/>
                </a:solidFill>
              </a:defRPr>
            </a:lvl4pPr>
            <a:lvl5pPr marL="2000250" indent="-171450">
              <a:buFont typeface="Arial" pitchFamily="34" charset="0"/>
              <a:buChar char="•"/>
              <a:defRPr sz="16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18444916"/>
      </p:ext>
    </p:extLst>
  </p:cSld>
  <p:clrMapOvr>
    <a:masterClrMapping/>
  </p:clrMapOvr>
  <p:timing>
    <p:tnLst>
      <p:par>
        <p:cTn xmlns:p14="http://schemas.microsoft.com/office/powerpoint/2010/mai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33E8F5B-3B2F-440A-B1C0-2C088364B067}" type="datetimeFigureOut">
              <a:rPr lang="en-US" smtClean="0">
                <a:solidFill>
                  <a:prstClr val="black">
                    <a:tint val="75000"/>
                  </a:prstClr>
                </a:solidFill>
              </a:rPr>
              <a:pPr/>
              <a:t>2/7/14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FE0CD1-4F29-4BBC-9B7F-F30ADD8F1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18745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3E8F5B-3B2F-440A-B1C0-2C088364B067}" type="datetimeFigureOut">
              <a:rPr lang="en-US" smtClean="0">
                <a:solidFill>
                  <a:prstClr val="black">
                    <a:tint val="75000"/>
                  </a:prstClr>
                </a:solidFill>
              </a:rPr>
              <a:pPr/>
              <a:t>2/7/14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FE0CD1-4F29-4BBC-9B7F-F30ADD8F1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0394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3E8F5B-3B2F-440A-B1C0-2C088364B067}" type="datetimeFigureOut">
              <a:rPr lang="en-US" smtClean="0">
                <a:solidFill>
                  <a:prstClr val="black">
                    <a:tint val="75000"/>
                  </a:prstClr>
                </a:solidFill>
              </a:rPr>
              <a:pPr/>
              <a:t>2/7/14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FE0CD1-4F29-4BBC-9B7F-F30ADD8F1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31520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33E8F5B-3B2F-440A-B1C0-2C088364B067}" type="datetimeFigureOut">
              <a:rPr lang="en-US" smtClean="0">
                <a:solidFill>
                  <a:prstClr val="black">
                    <a:tint val="75000"/>
                  </a:prstClr>
                </a:solidFill>
              </a:rPr>
              <a:pPr/>
              <a:t>2/7/14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8FE0CD1-4F29-4BBC-9B7F-F30ADD8F1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3493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33E8F5B-3B2F-440A-B1C0-2C088364B067}" type="datetimeFigureOut">
              <a:rPr lang="en-US" smtClean="0">
                <a:solidFill>
                  <a:prstClr val="black">
                    <a:tint val="75000"/>
                  </a:prstClr>
                </a:solidFill>
              </a:rPr>
              <a:pPr/>
              <a:t>2/7/14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8FE0CD1-4F29-4BBC-9B7F-F30ADD8F1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3769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33E8F5B-3B2F-440A-B1C0-2C088364B067}" type="datetimeFigureOut">
              <a:rPr lang="en-US" smtClean="0">
                <a:solidFill>
                  <a:prstClr val="black">
                    <a:tint val="75000"/>
                  </a:prstClr>
                </a:solidFill>
              </a:rPr>
              <a:pPr/>
              <a:t>2/7/14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8FE0CD1-4F29-4BBC-9B7F-F30ADD8F1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52174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3E8F5B-3B2F-440A-B1C0-2C088364B067}" type="datetimeFigureOut">
              <a:rPr lang="en-US" smtClean="0">
                <a:solidFill>
                  <a:prstClr val="black">
                    <a:tint val="75000"/>
                  </a:prstClr>
                </a:solidFill>
              </a:rPr>
              <a:pPr/>
              <a:t>2/7/14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8FE0CD1-4F29-4BBC-9B7F-F30ADD8F1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17431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4"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3E8F5B-3B2F-440A-B1C0-2C088364B067}" type="datetimeFigureOut">
              <a:rPr lang="en-US" smtClean="0">
                <a:solidFill>
                  <a:prstClr val="black">
                    <a:tint val="75000"/>
                  </a:prstClr>
                </a:solidFill>
              </a:rPr>
              <a:pPr/>
              <a:t>2/7/14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8FE0CD1-4F29-4BBC-9B7F-F30ADD8F1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77617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6"/>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3E8F5B-3B2F-440A-B1C0-2C088364B067}" type="datetimeFigureOut">
              <a:rPr lang="en-US" smtClean="0">
                <a:solidFill>
                  <a:prstClr val="black">
                    <a:tint val="75000"/>
                  </a:prstClr>
                </a:solidFill>
              </a:rPr>
              <a:pPr/>
              <a:t>2/7/14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8FE0CD1-4F29-4BBC-9B7F-F30ADD8F1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0641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3E8F5B-3B2F-440A-B1C0-2C088364B067}" type="datetimeFigureOut">
              <a:rPr lang="en-US" smtClean="0">
                <a:solidFill>
                  <a:prstClr val="black">
                    <a:tint val="75000"/>
                  </a:prstClr>
                </a:solidFill>
              </a:rPr>
              <a:pPr/>
              <a:t>2/7/14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FE0CD1-4F29-4BBC-9B7F-F30ADD8F1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0078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Light Backgroun">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066800" y="942975"/>
            <a:ext cx="69342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Placeholder 1"/>
          <p:cNvSpPr>
            <a:spLocks noGrp="1"/>
          </p:cNvSpPr>
          <p:nvPr>
            <p:ph type="title"/>
          </p:nvPr>
        </p:nvSpPr>
        <p:spPr>
          <a:xfrm>
            <a:off x="1066800" y="1"/>
            <a:ext cx="6934200" cy="792163"/>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pic>
        <p:nvPicPr>
          <p:cNvPr id="4" name="future_interface_slice_whit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075237"/>
            <a:ext cx="9144000" cy="1782763"/>
          </a:xfrm>
          <a:prstGeom prst="rect">
            <a:avLst/>
          </a:prstGeom>
        </p:spPr>
      </p:pic>
    </p:spTree>
    <p:extLst>
      <p:ext uri="{BB962C8B-B14F-4D97-AF65-F5344CB8AC3E}">
        <p14:creationId xmlns:p14="http://schemas.microsoft.com/office/powerpoint/2010/main" val="33966797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3E8F5B-3B2F-440A-B1C0-2C088364B067}" type="datetimeFigureOut">
              <a:rPr lang="en-US" smtClean="0">
                <a:solidFill>
                  <a:prstClr val="black">
                    <a:tint val="75000"/>
                  </a:prstClr>
                </a:solidFill>
              </a:rPr>
              <a:pPr/>
              <a:t>2/7/14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FE0CD1-4F29-4BBC-9B7F-F30ADD8F1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63527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6A33549-DCAF-0F4B-8746-29F3E7EA8670}" type="datetimeFigureOut">
              <a:rPr lang="en-US" smtClean="0">
                <a:solidFill>
                  <a:prstClr val="black">
                    <a:tint val="75000"/>
                  </a:prstClr>
                </a:solidFill>
                <a:latin typeface="Calibri"/>
              </a:rPr>
              <a:pPr/>
              <a:t>2/7/14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4AFF0ED-3DD8-2B4B-919B-898D9655214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099020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A33549-DCAF-0F4B-8746-29F3E7EA8670}" type="datetimeFigureOut">
              <a:rPr lang="en-US" smtClean="0">
                <a:solidFill>
                  <a:prstClr val="black">
                    <a:tint val="75000"/>
                  </a:prstClr>
                </a:solidFill>
                <a:latin typeface="Calibri"/>
              </a:rPr>
              <a:pPr/>
              <a:t>2/7/14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4AFF0ED-3DD8-2B4B-919B-898D9655214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450785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A33549-DCAF-0F4B-8746-29F3E7EA8670}" type="datetimeFigureOut">
              <a:rPr lang="en-US" smtClean="0">
                <a:solidFill>
                  <a:prstClr val="black">
                    <a:tint val="75000"/>
                  </a:prstClr>
                </a:solidFill>
                <a:latin typeface="Calibri"/>
              </a:rPr>
              <a:pPr/>
              <a:t>2/7/14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4AFF0ED-3DD8-2B4B-919B-898D9655214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222642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6A33549-DCAF-0F4B-8746-29F3E7EA8670}" type="datetimeFigureOut">
              <a:rPr lang="en-US" smtClean="0">
                <a:solidFill>
                  <a:prstClr val="black">
                    <a:tint val="75000"/>
                  </a:prstClr>
                </a:solidFill>
                <a:latin typeface="Calibri"/>
              </a:rPr>
              <a:pPr/>
              <a:t>2/7/14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4AFF0ED-3DD8-2B4B-919B-898D9655214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916455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6A33549-DCAF-0F4B-8746-29F3E7EA8670}" type="datetimeFigureOut">
              <a:rPr lang="en-US" smtClean="0">
                <a:solidFill>
                  <a:prstClr val="black">
                    <a:tint val="75000"/>
                  </a:prstClr>
                </a:solidFill>
                <a:latin typeface="Calibri"/>
              </a:rPr>
              <a:pPr/>
              <a:t>2/7/14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4AFF0ED-3DD8-2B4B-919B-898D9655214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019208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6A33549-DCAF-0F4B-8746-29F3E7EA8670}" type="datetimeFigureOut">
              <a:rPr lang="en-US" smtClean="0">
                <a:solidFill>
                  <a:prstClr val="black">
                    <a:tint val="75000"/>
                  </a:prstClr>
                </a:solidFill>
                <a:latin typeface="Calibri"/>
              </a:rPr>
              <a:pPr/>
              <a:t>2/7/14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4AFF0ED-3DD8-2B4B-919B-898D9655214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512767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A33549-DCAF-0F4B-8746-29F3E7EA8670}" type="datetimeFigureOut">
              <a:rPr lang="en-US" smtClean="0">
                <a:solidFill>
                  <a:prstClr val="black">
                    <a:tint val="75000"/>
                  </a:prstClr>
                </a:solidFill>
                <a:latin typeface="Calibri"/>
              </a:rPr>
              <a:pPr/>
              <a:t>2/7/14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4AFF0ED-3DD8-2B4B-919B-898D9655214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774438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A33549-DCAF-0F4B-8746-29F3E7EA8670}" type="datetimeFigureOut">
              <a:rPr lang="en-US" smtClean="0">
                <a:solidFill>
                  <a:prstClr val="black">
                    <a:tint val="75000"/>
                  </a:prstClr>
                </a:solidFill>
                <a:latin typeface="Calibri"/>
              </a:rPr>
              <a:pPr/>
              <a:t>2/7/14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4AFF0ED-3DD8-2B4B-919B-898D9655214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52795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A33549-DCAF-0F4B-8746-29F3E7EA8670}" type="datetimeFigureOut">
              <a:rPr lang="en-US" smtClean="0">
                <a:solidFill>
                  <a:prstClr val="black">
                    <a:tint val="75000"/>
                  </a:prstClr>
                </a:solidFill>
                <a:latin typeface="Calibri"/>
              </a:rPr>
              <a:pPr/>
              <a:t>2/7/14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4AFF0ED-3DD8-2B4B-919B-898D9655214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18286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No Side Graphic">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1066800" y="914400"/>
            <a:ext cx="6934200" cy="5410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Placeholder 1"/>
          <p:cNvSpPr>
            <a:spLocks noGrp="1"/>
          </p:cNvSpPr>
          <p:nvPr>
            <p:ph type="title"/>
          </p:nvPr>
        </p:nvSpPr>
        <p:spPr>
          <a:xfrm>
            <a:off x="1066800" y="1"/>
            <a:ext cx="6934200" cy="792163"/>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3355566972"/>
      </p:ext>
    </p:extLst>
  </p:cSld>
  <p:clrMapOvr>
    <a:masterClrMapping/>
  </p:clrMapOvr>
  <p:timing>
    <p:tnLst>
      <p:par>
        <p:cTn xmlns:p14="http://schemas.microsoft.com/office/powerpoint/2010/mai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A33549-DCAF-0F4B-8746-29F3E7EA8670}" type="datetimeFigureOut">
              <a:rPr lang="en-US" smtClean="0">
                <a:solidFill>
                  <a:prstClr val="black">
                    <a:tint val="75000"/>
                  </a:prstClr>
                </a:solidFill>
                <a:latin typeface="Calibri"/>
              </a:rPr>
              <a:pPr/>
              <a:t>2/7/14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4AFF0ED-3DD8-2B4B-919B-898D9655214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308682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A33549-DCAF-0F4B-8746-29F3E7EA8670}" type="datetimeFigureOut">
              <a:rPr lang="en-US" smtClean="0">
                <a:solidFill>
                  <a:prstClr val="black">
                    <a:tint val="75000"/>
                  </a:prstClr>
                </a:solidFill>
                <a:latin typeface="Calibri"/>
              </a:rPr>
              <a:pPr/>
              <a:t>2/7/14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4AFF0ED-3DD8-2B4B-919B-898D9655214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453052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FD462FE6-3B7E-BA4D-A138-EB71C10EBC5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15114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0600" y="2743201"/>
            <a:ext cx="7086600" cy="1362075"/>
          </a:xfrm>
        </p:spPr>
        <p:txBody>
          <a:bodyPr anchor="t"/>
          <a:lstStyle>
            <a:lvl1pPr algn="l">
              <a:defRPr sz="4000" b="0" cap="all">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90600" y="1219200"/>
            <a:ext cx="7086600" cy="1500187"/>
          </a:xfrm>
        </p:spPr>
        <p:txBody>
          <a:bodyPr anchor="b"/>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4115028636"/>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1"/>
            <a:ext cx="6705600" cy="792163"/>
          </a:xfrm>
        </p:spPr>
        <p:txBody>
          <a:bodyPr/>
          <a:lstStyle>
            <a:lvl1pPr algn="ctr">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990600" y="944563"/>
            <a:ext cx="3505200" cy="4495800"/>
          </a:xfrm>
        </p:spPr>
        <p:txBody>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495800" y="944563"/>
            <a:ext cx="3505200" cy="4495800"/>
          </a:xfrm>
        </p:spPr>
        <p:txBody>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11458397"/>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5243" y="914401"/>
            <a:ext cx="3429000" cy="639763"/>
          </a:xfrm>
        </p:spPr>
        <p:txBody>
          <a:bodyPr anchor="b">
            <a:no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065243" y="1630363"/>
            <a:ext cx="3429000" cy="3810000"/>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6657" y="914401"/>
            <a:ext cx="3430557" cy="639763"/>
          </a:xfrm>
        </p:spPr>
        <p:txBody>
          <a:bodyPr anchor="b">
            <a:no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6657" y="1630363"/>
            <a:ext cx="3430557" cy="3810000"/>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itle Placeholder 1"/>
          <p:cNvSpPr>
            <a:spLocks noGrp="1"/>
          </p:cNvSpPr>
          <p:nvPr>
            <p:ph type="title"/>
          </p:nvPr>
        </p:nvSpPr>
        <p:spPr>
          <a:xfrm>
            <a:off x="1065243" y="1"/>
            <a:ext cx="6934200" cy="792163"/>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2340869267"/>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644385"/>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slideLayout" Target="../slideLayouts/slideLayout26.xml"/><Relationship Id="rId13" Type="http://schemas.openxmlformats.org/officeDocument/2006/relationships/slideLayout" Target="../slideLayouts/slideLayout27.xml"/><Relationship Id="rId14" Type="http://schemas.openxmlformats.org/officeDocument/2006/relationships/slideLayout" Target="../slideLayouts/slideLayout28.xml"/><Relationship Id="rId15" Type="http://schemas.openxmlformats.org/officeDocument/2006/relationships/slideLayout" Target="../slideLayouts/slideLayout29.xml"/><Relationship Id="rId16" Type="http://schemas.openxmlformats.org/officeDocument/2006/relationships/theme" Target="../theme/theme2.xml"/><Relationship Id="rId17" Type="http://schemas.openxmlformats.org/officeDocument/2006/relationships/image" Target="../media/image2.png"/><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0.xml"/><Relationship Id="rId12" Type="http://schemas.openxmlformats.org/officeDocument/2006/relationships/theme" Target="../theme/theme3.xml"/><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 Id="rId9" Type="http://schemas.openxmlformats.org/officeDocument/2006/relationships/slideLayout" Target="../slideLayouts/slideLayout38.xml"/><Relationship Id="rId10"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1.xml"/><Relationship Id="rId12" Type="http://schemas.openxmlformats.org/officeDocument/2006/relationships/slideLayout" Target="../slideLayouts/slideLayout52.xml"/><Relationship Id="rId13" Type="http://schemas.openxmlformats.org/officeDocument/2006/relationships/theme" Target="../theme/theme4.xml"/><Relationship Id="rId1" Type="http://schemas.openxmlformats.org/officeDocument/2006/relationships/slideLayout" Target="../slideLayouts/slideLayout41.xml"/><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5" Type="http://schemas.openxmlformats.org/officeDocument/2006/relationships/slideLayout" Target="../slideLayouts/slideLayout45.xml"/><Relationship Id="rId6" Type="http://schemas.openxmlformats.org/officeDocument/2006/relationships/slideLayout" Target="../slideLayouts/slideLayout46.xml"/><Relationship Id="rId7" Type="http://schemas.openxmlformats.org/officeDocument/2006/relationships/slideLayout" Target="../slideLayouts/slideLayout47.xml"/><Relationship Id="rId8" Type="http://schemas.openxmlformats.org/officeDocument/2006/relationships/slideLayout" Target="../slideLayouts/slideLayout48.xml"/><Relationship Id="rId9" Type="http://schemas.openxmlformats.org/officeDocument/2006/relationships/slideLayout" Target="../slideLayouts/slideLayout49.xml"/><Relationship Id="rId10"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57400" y="1"/>
            <a:ext cx="6705600" cy="792163"/>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057400" y="868363"/>
            <a:ext cx="6934200" cy="54102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990050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sz="3200" kern="1200">
          <a:ln>
            <a:solidFill>
              <a:schemeClr val="accent1">
                <a:lumMod val="50000"/>
              </a:schemeClr>
            </a:solidFill>
          </a:ln>
          <a:solidFill>
            <a:schemeClr val="accent1">
              <a:lumMod val="50000"/>
            </a:schemeClr>
          </a:solidFill>
          <a:latin typeface="Segoe UI Light" pitchFamily="34" charset="0"/>
          <a:ea typeface="+mj-ea"/>
          <a:cs typeface="+mj-cs"/>
        </a:defRPr>
      </a:lvl1pPr>
    </p:titleStyle>
    <p:bodyStyle>
      <a:lvl1pPr marL="0" indent="0" algn="l" defTabSz="914400" rtl="0" eaLnBrk="1" latinLnBrk="0" hangingPunct="1">
        <a:spcBef>
          <a:spcPct val="20000"/>
        </a:spcBef>
        <a:buFontTx/>
        <a:buNone/>
        <a:defRPr sz="1800" kern="1200">
          <a:ln>
            <a:solidFill>
              <a:schemeClr val="accent1">
                <a:lumMod val="50000"/>
              </a:schemeClr>
            </a:solidFill>
          </a:ln>
          <a:solidFill>
            <a:schemeClr val="accent1">
              <a:lumMod val="50000"/>
            </a:schemeClr>
          </a:solidFill>
          <a:latin typeface="Segoe UI Light" pitchFamily="34" charset="0"/>
          <a:ea typeface="+mn-ea"/>
          <a:cs typeface="+mn-cs"/>
        </a:defRPr>
      </a:lvl1pPr>
      <a:lvl2pPr marL="0" indent="0" algn="l" defTabSz="914400" rtl="0" eaLnBrk="1" latinLnBrk="0" hangingPunct="1">
        <a:spcBef>
          <a:spcPct val="20000"/>
        </a:spcBef>
        <a:buFontTx/>
        <a:buNone/>
        <a:defRPr sz="1800" kern="1200">
          <a:ln>
            <a:solidFill>
              <a:schemeClr val="accent1">
                <a:lumMod val="50000"/>
              </a:schemeClr>
            </a:solidFill>
          </a:ln>
          <a:solidFill>
            <a:schemeClr val="accent1">
              <a:lumMod val="50000"/>
            </a:schemeClr>
          </a:solidFill>
          <a:latin typeface="Segoe UI Light" pitchFamily="34" charset="0"/>
          <a:ea typeface="+mn-ea"/>
          <a:cs typeface="+mn-cs"/>
        </a:defRPr>
      </a:lvl2pPr>
      <a:lvl3pPr marL="0" indent="0" algn="l" defTabSz="914400" rtl="0" eaLnBrk="1" latinLnBrk="0" hangingPunct="1">
        <a:spcBef>
          <a:spcPct val="20000"/>
        </a:spcBef>
        <a:buFontTx/>
        <a:buNone/>
        <a:defRPr sz="1800" kern="1200">
          <a:ln>
            <a:solidFill>
              <a:schemeClr val="accent1">
                <a:lumMod val="50000"/>
              </a:schemeClr>
            </a:solidFill>
          </a:ln>
          <a:solidFill>
            <a:schemeClr val="accent1">
              <a:lumMod val="50000"/>
            </a:schemeClr>
          </a:solidFill>
          <a:latin typeface="Segoe UI Light" pitchFamily="34" charset="0"/>
          <a:ea typeface="+mn-ea"/>
          <a:cs typeface="+mn-cs"/>
        </a:defRPr>
      </a:lvl3pPr>
      <a:lvl4pPr marL="0" indent="0" algn="l" defTabSz="914400" rtl="0" eaLnBrk="1" latinLnBrk="0" hangingPunct="1">
        <a:spcBef>
          <a:spcPct val="20000"/>
        </a:spcBef>
        <a:buFontTx/>
        <a:buNone/>
        <a:defRPr sz="1800" kern="1200">
          <a:ln>
            <a:solidFill>
              <a:schemeClr val="accent1">
                <a:lumMod val="50000"/>
              </a:schemeClr>
            </a:solidFill>
          </a:ln>
          <a:solidFill>
            <a:schemeClr val="accent1">
              <a:lumMod val="50000"/>
            </a:schemeClr>
          </a:solidFill>
          <a:latin typeface="Segoe UI Light" pitchFamily="34" charset="0"/>
          <a:ea typeface="+mn-ea"/>
          <a:cs typeface="+mn-cs"/>
        </a:defRPr>
      </a:lvl4pPr>
      <a:lvl5pPr marL="0" indent="0" algn="l" defTabSz="914400" rtl="0" eaLnBrk="1" latinLnBrk="0" hangingPunct="1">
        <a:spcBef>
          <a:spcPct val="20000"/>
        </a:spcBef>
        <a:buFontTx/>
        <a:buNone/>
        <a:defRPr sz="1800" kern="1200">
          <a:ln>
            <a:solidFill>
              <a:schemeClr val="accent1">
                <a:lumMod val="50000"/>
              </a:schemeClr>
            </a:solidFill>
          </a:ln>
          <a:solidFill>
            <a:schemeClr val="accent1">
              <a:lumMod val="50000"/>
            </a:schemeClr>
          </a:solidFill>
          <a:latin typeface="Segoe UI Ligh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bg2">
                <a:lumMod val="25000"/>
              </a:schemeClr>
            </a:gs>
            <a:gs pos="50000">
              <a:schemeClr val="bg2">
                <a:lumMod val="75000"/>
              </a:schemeClr>
            </a:gs>
            <a:gs pos="100000">
              <a:schemeClr val="bg2">
                <a:lumMod val="90000"/>
              </a:schemeClr>
            </a:gs>
          </a:gsLst>
          <a:lin ang="5400000" scaled="0"/>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877B57-B008-4CE5-8338-37E128D97E12}" type="datetime1">
              <a:rPr lang="en-US" smtClean="0">
                <a:solidFill>
                  <a:prstClr val="black">
                    <a:tint val="75000"/>
                  </a:prstClr>
                </a:solidFill>
              </a:rPr>
              <a:pPr/>
              <a:t>2/7/14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4DE186-3112-4AB8-AF78-FDBC8ACE92CB}" type="slidenum">
              <a:rPr lang="en-US" smtClean="0">
                <a:solidFill>
                  <a:prstClr val="black">
                    <a:tint val="75000"/>
                  </a:prstClr>
                </a:solidFill>
              </a:rPr>
              <a:pPr/>
              <a:t>‹#›</a:t>
            </a:fld>
            <a:endParaRPr lang="en-US">
              <a:solidFill>
                <a:prstClr val="black">
                  <a:tint val="75000"/>
                </a:prstClr>
              </a:solidFill>
            </a:endParaRPr>
          </a:p>
        </p:txBody>
      </p:sp>
      <p:sp>
        <p:nvSpPr>
          <p:cNvPr id="2" name="Title Placeholder 1"/>
          <p:cNvSpPr>
            <a:spLocks noGrp="1"/>
          </p:cNvSpPr>
          <p:nvPr>
            <p:ph type="title"/>
          </p:nvPr>
        </p:nvSpPr>
        <p:spPr>
          <a:xfrm>
            <a:off x="2362200" y="304801"/>
            <a:ext cx="6477000" cy="944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438400" y="1554165"/>
            <a:ext cx="6477000" cy="4906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903581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Lst>
  <p:timing>
    <p:tnLst>
      <p:par>
        <p:cTn xmlns:p14="http://schemas.microsoft.com/office/powerpoint/2010/main" id="1" dur="indefinite" restart="never" nodeType="tmRoot"/>
      </p:par>
    </p:tnLst>
  </p:timing>
  <p:hf sldNum="0" hdr="0" ftr="0" dt="0"/>
  <p:txStyles>
    <p:titleStyle>
      <a:lvl1pPr algn="l" defTabSz="914400" rtl="0" eaLnBrk="1" latinLnBrk="0" hangingPunct="1">
        <a:spcBef>
          <a:spcPct val="0"/>
        </a:spcBef>
        <a:buNone/>
        <a:defRPr sz="3600" kern="1200">
          <a:ln>
            <a:solidFill>
              <a:schemeClr val="accent1">
                <a:lumMod val="50000"/>
              </a:schemeClr>
            </a:solidFill>
          </a:ln>
          <a:solidFill>
            <a:schemeClr val="accent2">
              <a:lumMod val="60000"/>
              <a:lumOff val="40000"/>
            </a:schemeClr>
          </a:solidFill>
          <a:latin typeface="+mj-lt"/>
          <a:ea typeface="+mj-ea"/>
          <a:cs typeface="+mj-cs"/>
        </a:defRPr>
      </a:lvl1pPr>
    </p:titleStyle>
    <p:bodyStyle>
      <a:lvl1pPr marL="0" indent="0" algn="l" defTabSz="914400" rtl="0" eaLnBrk="1" latinLnBrk="0" hangingPunct="1">
        <a:spcBef>
          <a:spcPct val="20000"/>
        </a:spcBef>
        <a:buFontTx/>
        <a:buNone/>
        <a:defRPr sz="3200" kern="1200">
          <a:solidFill>
            <a:schemeClr val="accent1">
              <a:lumMod val="75000"/>
            </a:schemeClr>
          </a:solidFill>
          <a:latin typeface="+mn-lt"/>
          <a:ea typeface="+mn-ea"/>
          <a:cs typeface="+mn-cs"/>
        </a:defRPr>
      </a:lvl1pPr>
      <a:lvl2pPr marL="0" indent="0" algn="l" defTabSz="914400" rtl="0" eaLnBrk="1" latinLnBrk="0" hangingPunct="1">
        <a:spcBef>
          <a:spcPct val="20000"/>
        </a:spcBef>
        <a:buFontTx/>
        <a:buNone/>
        <a:defRPr sz="2800" kern="1200">
          <a:solidFill>
            <a:schemeClr val="accent1">
              <a:lumMod val="75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accent1">
              <a:lumMod val="75000"/>
            </a:schemeClr>
          </a:solidFill>
          <a:latin typeface="+mn-lt"/>
          <a:ea typeface="+mn-ea"/>
          <a:cs typeface="+mn-cs"/>
        </a:defRPr>
      </a:lvl3pPr>
      <a:lvl4pPr marL="0" indent="0" algn="l" defTabSz="914400" rtl="0" eaLnBrk="1" latinLnBrk="0" hangingPunct="1">
        <a:spcBef>
          <a:spcPct val="20000"/>
        </a:spcBef>
        <a:buFontTx/>
        <a:buNone/>
        <a:defRPr sz="2000" kern="1200">
          <a:solidFill>
            <a:schemeClr val="accent1">
              <a:lumMod val="75000"/>
            </a:schemeClr>
          </a:solidFill>
          <a:latin typeface="+mn-lt"/>
          <a:ea typeface="+mn-ea"/>
          <a:cs typeface="+mn-cs"/>
        </a:defRPr>
      </a:lvl4pPr>
      <a:lvl5pPr marL="0" indent="0" algn="l" defTabSz="914400" rtl="0" eaLnBrk="1" latinLnBrk="0" hangingPunct="1">
        <a:spcBef>
          <a:spcPct val="20000"/>
        </a:spcBef>
        <a:buFontTx/>
        <a:buNone/>
        <a:defRPr sz="2000" kern="1200">
          <a:solidFill>
            <a:schemeClr val="accent1">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3E8F5B-3B2F-440A-B1C0-2C088364B067}" type="datetimeFigureOut">
              <a:rPr lang="en-US" smtClean="0">
                <a:solidFill>
                  <a:prstClr val="black">
                    <a:tint val="75000"/>
                  </a:prstClr>
                </a:solidFill>
              </a:rPr>
              <a:pPr/>
              <a:t>2/7/14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FE0CD1-4F29-4BBC-9B7F-F30ADD8F1E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115756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86A33549-DCAF-0F4B-8746-29F3E7EA8670}" type="datetimeFigureOut">
              <a:rPr lang="en-US" smtClean="0">
                <a:solidFill>
                  <a:prstClr val="black">
                    <a:tint val="75000"/>
                  </a:prstClr>
                </a:solidFill>
                <a:latin typeface="Calibri"/>
              </a:rPr>
              <a:pPr defTabSz="457200"/>
              <a:t>2/7/14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64AFF0ED-3DD8-2B4B-919B-898D96552147}" type="slidenum">
              <a:rPr lang="en-US" smtClean="0">
                <a:solidFill>
                  <a:prstClr val="black">
                    <a:tint val="75000"/>
                  </a:prstClr>
                </a:solidFill>
                <a:latin typeface="Calibri"/>
              </a:rPr>
              <a:pPr defTabSz="457200"/>
              <a:t>‹#›</a:t>
            </a:fld>
            <a:endParaRPr lang="en-US">
              <a:solidFill>
                <a:prstClr val="black">
                  <a:tint val="75000"/>
                </a:prstClr>
              </a:solidFill>
              <a:latin typeface="Calibri"/>
            </a:endParaRPr>
          </a:p>
        </p:txBody>
      </p:sp>
    </p:spTree>
    <p:extLst>
      <p:ext uri="{BB962C8B-B14F-4D97-AF65-F5344CB8AC3E}">
        <p14:creationId xmlns:p14="http://schemas.microsoft.com/office/powerpoint/2010/main" val="3782492541"/>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4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4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image" Target="../media/image4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jpeg"/><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58.png"/><Relationship Id="rId5"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 Id="rId3" Type="http://schemas.openxmlformats.org/officeDocument/2006/relationships/image" Target="../media/image6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46.xml.rels><?xml version="1.0" encoding="UTF-8" standalone="yes"?>
<Relationships xmlns="http://schemas.openxmlformats.org/package/2006/relationships"><Relationship Id="rId9" Type="http://schemas.openxmlformats.org/officeDocument/2006/relationships/image" Target="../media/image74.png"/><Relationship Id="rId20" Type="http://schemas.openxmlformats.org/officeDocument/2006/relationships/image" Target="../media/image85.png"/><Relationship Id="rId21" Type="http://schemas.openxmlformats.org/officeDocument/2006/relationships/image" Target="../media/image86.png"/><Relationship Id="rId22" Type="http://schemas.openxmlformats.org/officeDocument/2006/relationships/image" Target="../media/image87.png"/><Relationship Id="rId23" Type="http://schemas.openxmlformats.org/officeDocument/2006/relationships/image" Target="../media/image88.png"/><Relationship Id="rId24" Type="http://schemas.openxmlformats.org/officeDocument/2006/relationships/image" Target="../media/image89.png"/><Relationship Id="rId25" Type="http://schemas.openxmlformats.org/officeDocument/2006/relationships/image" Target="../media/image90.png"/><Relationship Id="rId26" Type="http://schemas.openxmlformats.org/officeDocument/2006/relationships/image" Target="../media/image91.png"/><Relationship Id="rId27" Type="http://schemas.openxmlformats.org/officeDocument/2006/relationships/image" Target="../media/image92.png"/><Relationship Id="rId28" Type="http://schemas.openxmlformats.org/officeDocument/2006/relationships/image" Target="../media/image93.png"/><Relationship Id="rId29" Type="http://schemas.openxmlformats.org/officeDocument/2006/relationships/image" Target="../media/image94.png"/><Relationship Id="rId10" Type="http://schemas.openxmlformats.org/officeDocument/2006/relationships/image" Target="../media/image75.png"/><Relationship Id="rId11" Type="http://schemas.openxmlformats.org/officeDocument/2006/relationships/image" Target="../media/image76.png"/><Relationship Id="rId12" Type="http://schemas.openxmlformats.org/officeDocument/2006/relationships/image" Target="../media/image77.png"/><Relationship Id="rId13" Type="http://schemas.openxmlformats.org/officeDocument/2006/relationships/image" Target="../media/image78.png"/><Relationship Id="rId14" Type="http://schemas.openxmlformats.org/officeDocument/2006/relationships/image" Target="../media/image79.png"/><Relationship Id="rId15" Type="http://schemas.openxmlformats.org/officeDocument/2006/relationships/image" Target="../media/image80.png"/><Relationship Id="rId16" Type="http://schemas.openxmlformats.org/officeDocument/2006/relationships/image" Target="../media/image81.png"/><Relationship Id="rId17" Type="http://schemas.openxmlformats.org/officeDocument/2006/relationships/image" Target="../media/image82.png"/><Relationship Id="rId18" Type="http://schemas.openxmlformats.org/officeDocument/2006/relationships/image" Target="../media/image83.png"/><Relationship Id="rId19" Type="http://schemas.openxmlformats.org/officeDocument/2006/relationships/image" Target="../media/image84.png"/><Relationship Id="rId1" Type="http://schemas.openxmlformats.org/officeDocument/2006/relationships/slideLayout" Target="../slideLayouts/slideLayout15.xml"/><Relationship Id="rId2" Type="http://schemas.openxmlformats.org/officeDocument/2006/relationships/image" Target="../media/image67.png"/><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jpeg"/><Relationship Id="rId7" Type="http://schemas.openxmlformats.org/officeDocument/2006/relationships/image" Target="../media/image72.png"/><Relationship Id="rId8" Type="http://schemas.openxmlformats.org/officeDocument/2006/relationships/image" Target="../media/image73.png"/></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70.png"/><Relationship Id="rId5" Type="http://schemas.openxmlformats.org/officeDocument/2006/relationships/image" Target="../media/image71.jpeg"/><Relationship Id="rId6" Type="http://schemas.openxmlformats.org/officeDocument/2006/relationships/image" Target="../media/image73.png"/><Relationship Id="rId7" Type="http://schemas.openxmlformats.org/officeDocument/2006/relationships/image" Target="../media/image79.png"/><Relationship Id="rId8" Type="http://schemas.openxmlformats.org/officeDocument/2006/relationships/image" Target="../media/image82.png"/><Relationship Id="rId9" Type="http://schemas.openxmlformats.org/officeDocument/2006/relationships/image" Target="../media/image83.png"/><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9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10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101.png"/><Relationship Id="rId3" Type="http://schemas.openxmlformats.org/officeDocument/2006/relationships/image" Target="../media/image10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10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10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grpSp>
        <p:nvGrpSpPr>
          <p:cNvPr id="14" name="Group 13"/>
          <p:cNvGrpSpPr/>
          <p:nvPr/>
        </p:nvGrpSpPr>
        <p:grpSpPr>
          <a:xfrm>
            <a:off x="-32" y="1729720"/>
            <a:ext cx="4357750" cy="4442479"/>
            <a:chOff x="-32" y="428628"/>
            <a:chExt cx="4357750" cy="4500576"/>
          </a:xfrm>
        </p:grpSpPr>
        <p:sp>
          <p:nvSpPr>
            <p:cNvPr id="12" name="Rectangle 11"/>
            <p:cNvSpPr/>
            <p:nvPr/>
          </p:nvSpPr>
          <p:spPr>
            <a:xfrm>
              <a:off x="0" y="714362"/>
              <a:ext cx="3643306" cy="35719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endParaRPr>
            </a:p>
          </p:txBody>
        </p:sp>
        <p:pic>
          <p:nvPicPr>
            <p:cNvPr id="8" name="Picture 2" descr="C:\Users\user\Desktop\Shop.com\MacBook_Pro_Retina.png"/>
            <p:cNvPicPr>
              <a:picLocks noChangeAspect="1" noChangeArrowheads="1"/>
            </p:cNvPicPr>
            <p:nvPr/>
          </p:nvPicPr>
          <p:blipFill>
            <a:blip r:embed="rId2" cstate="print"/>
            <a:srcRect l="39999" r="1906"/>
            <a:stretch>
              <a:fillRect/>
            </a:stretch>
          </p:blipFill>
          <p:spPr bwMode="auto">
            <a:xfrm>
              <a:off x="-32" y="428628"/>
              <a:ext cx="4357750" cy="4500576"/>
            </a:xfrm>
            <a:prstGeom prst="rect">
              <a:avLst/>
            </a:prstGeom>
            <a:noFill/>
          </p:spPr>
        </p:pic>
        <p:pic>
          <p:nvPicPr>
            <p:cNvPr id="11" name="Picture 10" descr="6446545645.png"/>
            <p:cNvPicPr>
              <a:picLocks noChangeAspect="1"/>
            </p:cNvPicPr>
            <p:nvPr/>
          </p:nvPicPr>
          <p:blipFill>
            <a:blip r:embed="rId3" cstate="print"/>
            <a:srcRect l="13893" b="9923"/>
            <a:stretch>
              <a:fillRect/>
            </a:stretch>
          </p:blipFill>
          <p:spPr>
            <a:xfrm>
              <a:off x="0" y="829443"/>
              <a:ext cx="3099597" cy="3242505"/>
            </a:xfrm>
            <a:prstGeom prst="rect">
              <a:avLst/>
            </a:prstGeom>
          </p:spPr>
        </p:pic>
      </p:grpSp>
      <p:grpSp>
        <p:nvGrpSpPr>
          <p:cNvPr id="10" name="Group 9"/>
          <p:cNvGrpSpPr/>
          <p:nvPr/>
        </p:nvGrpSpPr>
        <p:grpSpPr>
          <a:xfrm>
            <a:off x="1714480" y="2841574"/>
            <a:ext cx="7215238" cy="968439"/>
            <a:chOff x="-407597" y="2409782"/>
            <a:chExt cx="4721522" cy="726329"/>
          </a:xfrm>
        </p:grpSpPr>
        <p:pic>
          <p:nvPicPr>
            <p:cNvPr id="4" name="Picture 3" descr="knhihiguih.png"/>
            <p:cNvPicPr>
              <a:picLocks noChangeAspect="1"/>
            </p:cNvPicPr>
            <p:nvPr/>
          </p:nvPicPr>
          <p:blipFill>
            <a:blip r:embed="rId4">
              <a:duotone>
                <a:prstClr val="black"/>
                <a:schemeClr val="accent2">
                  <a:tint val="45000"/>
                  <a:satMod val="400000"/>
                </a:schemeClr>
              </a:duotone>
            </a:blip>
            <a:stretch>
              <a:fillRect/>
            </a:stretch>
          </p:blipFill>
          <p:spPr>
            <a:xfrm>
              <a:off x="2771249" y="2409782"/>
              <a:ext cx="1542676" cy="297701"/>
            </a:xfrm>
            <a:prstGeom prst="rect">
              <a:avLst/>
            </a:prstGeom>
          </p:spPr>
        </p:pic>
        <p:sp>
          <p:nvSpPr>
            <p:cNvPr id="5" name="Subtitle 2"/>
            <p:cNvSpPr txBox="1">
              <a:spLocks/>
            </p:cNvSpPr>
            <p:nvPr/>
          </p:nvSpPr>
          <p:spPr>
            <a:xfrm>
              <a:off x="-407597" y="2621761"/>
              <a:ext cx="4674774" cy="514350"/>
            </a:xfrm>
            <a:prstGeom prst="rect">
              <a:avLst/>
            </a:prstGeom>
          </p:spPr>
          <p:txBody>
            <a:bodyPr vert="horz" lIns="91440" tIns="45720" rIns="91440" bIns="45720" rtlCol="0">
              <a:noAutofit/>
            </a:bodyPr>
            <a:lstStyle/>
            <a:p>
              <a:pPr algn="r">
                <a:spcBef>
                  <a:spcPct val="20000"/>
                </a:spcBef>
                <a:defRPr/>
              </a:pPr>
              <a:r>
                <a:rPr lang="en-US" sz="4800" dirty="0">
                  <a:ln>
                    <a:solidFill>
                      <a:prstClr val="black">
                        <a:lumMod val="75000"/>
                        <a:lumOff val="25000"/>
                      </a:prstClr>
                    </a:solidFill>
                  </a:ln>
                  <a:solidFill>
                    <a:prstClr val="black">
                      <a:lumMod val="75000"/>
                      <a:lumOff val="25000"/>
                    </a:prstClr>
                  </a:solidFill>
                  <a:latin typeface="Segoe UI Light" pitchFamily="34" charset="0"/>
                </a:rPr>
                <a:t>Online Technology</a:t>
              </a:r>
            </a:p>
          </p:txBody>
        </p:sp>
      </p:grpSp>
      <p:sp>
        <p:nvSpPr>
          <p:cNvPr id="13" name="Rectangle 12"/>
          <p:cNvSpPr/>
          <p:nvPr/>
        </p:nvSpPr>
        <p:spPr>
          <a:xfrm>
            <a:off x="4071934" y="4191005"/>
            <a:ext cx="2991332" cy="369332"/>
          </a:xfrm>
          <a:prstGeom prst="rect">
            <a:avLst/>
          </a:prstGeom>
        </p:spPr>
        <p:txBody>
          <a:bodyPr wrap="none">
            <a:spAutoFit/>
          </a:bodyPr>
          <a:lstStyle/>
          <a:p>
            <a:r>
              <a:rPr lang="en-US" dirty="0">
                <a:ln>
                  <a:solidFill>
                    <a:srgbClr val="06A8F0">
                      <a:lumMod val="50000"/>
                    </a:srgbClr>
                  </a:solidFill>
                </a:ln>
                <a:solidFill>
                  <a:srgbClr val="06A8F0">
                    <a:lumMod val="50000"/>
                  </a:srgbClr>
                </a:solidFill>
                <a:latin typeface="Segoe UI Light" pitchFamily="34" charset="0"/>
              </a:rPr>
              <a:t>Convert Spending to Earning</a:t>
            </a:r>
          </a:p>
        </p:txBody>
      </p:sp>
    </p:spTree>
    <p:extLst>
      <p:ext uri="{BB962C8B-B14F-4D97-AF65-F5344CB8AC3E}">
        <p14:creationId xmlns:p14="http://schemas.microsoft.com/office/powerpoint/2010/main" val="9782775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412"/>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8412"/>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18412"/>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l="18412"/>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rotWithShape="1">
          <a:blip r:embed="rId6">
            <a:extLst>
              <a:ext uri="{28A0092B-C50C-407E-A947-70E740481C1C}">
                <a14:useLocalDpi xmlns:a14="http://schemas.microsoft.com/office/drawing/2010/main" val="0"/>
              </a:ext>
            </a:extLst>
          </a:blip>
          <a:srcRect l="18412"/>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7">
            <a:extLst>
              <a:ext uri="{28A0092B-C50C-407E-A947-70E740481C1C}">
                <a14:useLocalDpi xmlns:a14="http://schemas.microsoft.com/office/drawing/2010/main" val="0"/>
              </a:ext>
            </a:extLst>
          </a:blip>
          <a:srcRect l="18412"/>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39786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500"/>
                                        <p:tgtEl>
                                          <p:spTgt spid="10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fade">
                                      <p:cBhvr>
                                        <p:cTn id="12" dur="500"/>
                                        <p:tgtEl>
                                          <p:spTgt spid="10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1"/>
                                        </p:tgtEl>
                                        <p:attrNameLst>
                                          <p:attrName>style.visibility</p:attrName>
                                        </p:attrNameLst>
                                      </p:cBhvr>
                                      <p:to>
                                        <p:strVal val="visible"/>
                                      </p:to>
                                    </p:set>
                                    <p:animEffect transition="in" filter="fade">
                                      <p:cBhvr>
                                        <p:cTn id="17" dur="500"/>
                                        <p:tgtEl>
                                          <p:spTgt spid="10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2"/>
                                        </p:tgtEl>
                                        <p:attrNameLst>
                                          <p:attrName>style.visibility</p:attrName>
                                        </p:attrNameLst>
                                      </p:cBhvr>
                                      <p:to>
                                        <p:strVal val="visible"/>
                                      </p:to>
                                    </p:set>
                                    <p:animEffect transition="in" filter="fade">
                                      <p:cBhvr>
                                        <p:cTn id="22" dur="500"/>
                                        <p:tgtEl>
                                          <p:spTgt spid="10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3"/>
                                        </p:tgtEl>
                                        <p:attrNameLst>
                                          <p:attrName>style.visibility</p:attrName>
                                        </p:attrNameLst>
                                      </p:cBhvr>
                                      <p:to>
                                        <p:strVal val="visible"/>
                                      </p:to>
                                    </p:set>
                                    <p:animEffect transition="in" filter="fade">
                                      <p:cBhvr>
                                        <p:cTn id="27" dur="500"/>
                                        <p:tgtEl>
                                          <p:spTgt spid="1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C:\Users\markm\Desktop\World Conference 2014\HASA Mockups\06-shopping-annuity-design-r6.2.3-Choose-your-room-alternate.jpg"/>
          <p:cNvPicPr>
            <a:picLocks noChangeAspect="1" noChangeArrowheads="1"/>
          </p:cNvPicPr>
          <p:nvPr/>
        </p:nvPicPr>
        <p:blipFill rotWithShape="1">
          <a:blip r:embed="rId2">
            <a:extLst>
              <a:ext uri="{28A0092B-C50C-407E-A947-70E740481C1C}">
                <a14:useLocalDpi xmlns:a14="http://schemas.microsoft.com/office/drawing/2010/main" val="0"/>
              </a:ext>
            </a:extLst>
          </a:blip>
          <a:srcRect t="31340"/>
          <a:stretch/>
        </p:blipFill>
        <p:spPr bwMode="auto">
          <a:xfrm>
            <a:off x="0" y="-558800"/>
            <a:ext cx="9144000" cy="741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41475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descr="C:\Users\markm\Desktop\2013 MAIC\Home Advisor\UnFranchise - bathroom loading.png"/>
          <p:cNvPicPr>
            <a:picLocks noChangeAspect="1" noChangeArrowheads="1"/>
          </p:cNvPicPr>
          <p:nvPr/>
        </p:nvPicPr>
        <p:blipFill rotWithShape="1">
          <a:blip r:embed="rId2">
            <a:extLst>
              <a:ext uri="{28A0092B-C50C-407E-A947-70E740481C1C}">
                <a14:useLocalDpi xmlns:a14="http://schemas.microsoft.com/office/drawing/2010/main" val="0"/>
              </a:ext>
            </a:extLst>
          </a:blip>
          <a:srcRect b="14531"/>
          <a:stretch/>
        </p:blipFill>
        <p:spPr bwMode="auto">
          <a:xfrm>
            <a:off x="7543800" y="-7467600"/>
            <a:ext cx="91630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markm\Desktop\2013 MAIC\Home Advisor\UnFranchise - loading screen.png"/>
          <p:cNvPicPr>
            <a:picLocks noChangeAspect="1" noChangeArrowheads="1"/>
          </p:cNvPicPr>
          <p:nvPr/>
        </p:nvPicPr>
        <p:blipFill rotWithShape="1">
          <a:blip r:embed="rId3">
            <a:extLst>
              <a:ext uri="{28A0092B-C50C-407E-A947-70E740481C1C}">
                <a14:useLocalDpi xmlns:a14="http://schemas.microsoft.com/office/drawing/2010/main" val="0"/>
              </a:ext>
            </a:extLst>
          </a:blip>
          <a:srcRect b="14353"/>
          <a:stretch/>
        </p:blipFill>
        <p:spPr bwMode="auto">
          <a:xfrm>
            <a:off x="13" y="1"/>
            <a:ext cx="9143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98254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markm\Desktop\circle-mark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445240">
            <a:off x="9970226" y="1238215"/>
            <a:ext cx="2413488" cy="13716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sers\markm\Desktop\2013 MAIC\Home Advisor\UnFranchise - cleaning with checks.png"/>
          <p:cNvPicPr>
            <a:picLocks noChangeAspect="1" noChangeArrowheads="1"/>
          </p:cNvPicPr>
          <p:nvPr/>
        </p:nvPicPr>
        <p:blipFill rotWithShape="1">
          <a:blip r:embed="rId3">
            <a:extLst>
              <a:ext uri="{28A0092B-C50C-407E-A947-70E740481C1C}">
                <a14:useLocalDpi xmlns:a14="http://schemas.microsoft.com/office/drawing/2010/main" val="0"/>
              </a:ext>
            </a:extLst>
          </a:blip>
          <a:srcRect b="14286"/>
          <a:stretch/>
        </p:blipFill>
        <p:spPr bwMode="auto">
          <a:xfrm>
            <a:off x="16" y="0"/>
            <a:ext cx="913676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5524515"/>
            <a:ext cx="9144000" cy="1143008"/>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n w="12700" cmpd="sng">
                  <a:solidFill>
                    <a:prstClr val="black">
                      <a:lumMod val="75000"/>
                      <a:lumOff val="25000"/>
                    </a:prstClr>
                  </a:solidFill>
                  <a:prstDash val="solid"/>
                </a:ln>
                <a:solidFill>
                  <a:prstClr val="black">
                    <a:lumMod val="75000"/>
                    <a:lumOff val="25000"/>
                  </a:prstClr>
                </a:solidFill>
                <a:latin typeface="Segoe UI Light" pitchFamily="34" charset="0"/>
              </a:rPr>
              <a:t>Get rid of your negative products!</a:t>
            </a:r>
          </a:p>
        </p:txBody>
      </p:sp>
    </p:spTree>
    <p:extLst>
      <p:ext uri="{BB962C8B-B14F-4D97-AF65-F5344CB8AC3E}">
        <p14:creationId xmlns:p14="http://schemas.microsoft.com/office/powerpoint/2010/main" val="39064035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descr="C:\Users\markm\Desktop\2013 MAIC\Home Advisor\UnFranchise - nutrit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
            <a:ext cx="9144000" cy="10432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02442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2" descr="C:\Users\markm\Desktop\2013 MAIC\Home Advisor\UnFranchise - weight loss.png"/>
          <p:cNvPicPr>
            <a:picLocks noChangeAspect="1" noChangeArrowheads="1"/>
          </p:cNvPicPr>
          <p:nvPr/>
        </p:nvPicPr>
        <p:blipFill rotWithShape="1">
          <a:blip r:embed="rId2">
            <a:extLst>
              <a:ext uri="{28A0092B-C50C-407E-A947-70E740481C1C}">
                <a14:useLocalDpi xmlns:a14="http://schemas.microsoft.com/office/drawing/2010/main" val="0"/>
              </a:ext>
            </a:extLst>
          </a:blip>
          <a:srcRect b="14354"/>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558792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descr="C:\Users\markm\Desktop\2013 MAIC\Home Advisor\UnFranchise - water filtration.png"/>
          <p:cNvPicPr>
            <a:picLocks noChangeAspect="1" noChangeArrowheads="1"/>
          </p:cNvPicPr>
          <p:nvPr/>
        </p:nvPicPr>
        <p:blipFill rotWithShape="1">
          <a:blip r:embed="rId2">
            <a:extLst>
              <a:ext uri="{28A0092B-C50C-407E-A947-70E740481C1C}">
                <a14:useLocalDpi xmlns:a14="http://schemas.microsoft.com/office/drawing/2010/main" val="0"/>
              </a:ext>
            </a:extLst>
          </a:blip>
          <a:srcRect b="14286"/>
          <a:stretch/>
        </p:blipFill>
        <p:spPr bwMode="auto">
          <a:xfrm>
            <a:off x="-10732" y="0"/>
            <a:ext cx="913676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91217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4572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ln>
                <a:solidFill>
                  <a:prstClr val="black">
                    <a:lumMod val="75000"/>
                    <a:lumOff val="25000"/>
                  </a:prstClr>
                </a:solidFill>
              </a:ln>
              <a:solidFill>
                <a:prstClr val="white"/>
              </a:solidFill>
              <a:latin typeface="Segoe UI Light" pitchFamily="34" charset="0"/>
            </a:endParaRPr>
          </a:p>
        </p:txBody>
      </p:sp>
      <p:sp>
        <p:nvSpPr>
          <p:cNvPr id="5" name="Rectangle 4"/>
          <p:cNvSpPr/>
          <p:nvPr/>
        </p:nvSpPr>
        <p:spPr>
          <a:xfrm>
            <a:off x="4572000" y="0"/>
            <a:ext cx="4572000" cy="6858000"/>
          </a:xfrm>
          <a:prstGeom prst="rect">
            <a:avLst/>
          </a:prstGeom>
          <a:solidFill>
            <a:srgbClr val="7CC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ln>
                <a:solidFill>
                  <a:prstClr val="black">
                    <a:lumMod val="75000"/>
                    <a:lumOff val="25000"/>
                  </a:prstClr>
                </a:solidFill>
              </a:ln>
              <a:solidFill>
                <a:prstClr val="white"/>
              </a:solidFill>
              <a:latin typeface="Segoe UI Light" pitchFamily="34" charset="0"/>
            </a:endParaRPr>
          </a:p>
        </p:txBody>
      </p:sp>
      <p:sp>
        <p:nvSpPr>
          <p:cNvPr id="7" name="Rectangle 6"/>
          <p:cNvSpPr/>
          <p:nvPr/>
        </p:nvSpPr>
        <p:spPr>
          <a:xfrm>
            <a:off x="228600" y="1238235"/>
            <a:ext cx="4106573" cy="707886"/>
          </a:xfrm>
          <a:prstGeom prst="rect">
            <a:avLst/>
          </a:prstGeom>
        </p:spPr>
        <p:txBody>
          <a:bodyPr wrap="none">
            <a:spAutoFit/>
          </a:bodyPr>
          <a:lstStyle/>
          <a:p>
            <a:r>
              <a:rPr lang="en-US" sz="4000" dirty="0" smtClean="0">
                <a:ln>
                  <a:solidFill>
                    <a:prstClr val="black">
                      <a:lumMod val="75000"/>
                      <a:lumOff val="25000"/>
                    </a:prstClr>
                  </a:solidFill>
                </a:ln>
                <a:solidFill>
                  <a:prstClr val="black"/>
                </a:solidFill>
                <a:latin typeface="Segoe UI Light" pitchFamily="34" charset="0"/>
              </a:rPr>
              <a:t>Negative Products</a:t>
            </a:r>
            <a:endParaRPr lang="en-MY" sz="4000" dirty="0">
              <a:ln>
                <a:solidFill>
                  <a:prstClr val="black">
                    <a:lumMod val="75000"/>
                    <a:lumOff val="25000"/>
                  </a:prstClr>
                </a:solidFill>
              </a:ln>
              <a:solidFill>
                <a:prstClr val="black"/>
              </a:solidFill>
              <a:latin typeface="Segoe UI Light" pitchFamily="34" charset="0"/>
            </a:endParaRPr>
          </a:p>
        </p:txBody>
      </p:sp>
      <p:sp>
        <p:nvSpPr>
          <p:cNvPr id="8" name="Rectangle 7"/>
          <p:cNvSpPr/>
          <p:nvPr/>
        </p:nvSpPr>
        <p:spPr>
          <a:xfrm>
            <a:off x="285752" y="4864912"/>
            <a:ext cx="3929058" cy="923330"/>
          </a:xfrm>
          <a:prstGeom prst="rect">
            <a:avLst/>
          </a:prstGeom>
        </p:spPr>
        <p:txBody>
          <a:bodyPr wrap="square">
            <a:spAutoFit/>
          </a:bodyPr>
          <a:lstStyle/>
          <a:p>
            <a:pPr algn="ctr"/>
            <a:r>
              <a:rPr lang="en-US" dirty="0">
                <a:ln>
                  <a:solidFill>
                    <a:prstClr val="black">
                      <a:lumMod val="75000"/>
                      <a:lumOff val="25000"/>
                    </a:prstClr>
                  </a:solidFill>
                </a:ln>
                <a:solidFill>
                  <a:prstClr val="black"/>
                </a:solidFill>
                <a:latin typeface="Segoe UI Light" pitchFamily="34" charset="0"/>
              </a:rPr>
              <a:t>Now that you have identified all products you currently use in this room; </a:t>
            </a:r>
          </a:p>
        </p:txBody>
      </p:sp>
      <p:sp>
        <p:nvSpPr>
          <p:cNvPr id="9" name="Rectangle 8"/>
          <p:cNvSpPr/>
          <p:nvPr/>
        </p:nvSpPr>
        <p:spPr>
          <a:xfrm>
            <a:off x="4786329" y="1238235"/>
            <a:ext cx="4185761" cy="707886"/>
          </a:xfrm>
          <a:prstGeom prst="rect">
            <a:avLst/>
          </a:prstGeom>
        </p:spPr>
        <p:txBody>
          <a:bodyPr wrap="none">
            <a:spAutoFit/>
          </a:bodyPr>
          <a:lstStyle/>
          <a:p>
            <a:r>
              <a:rPr lang="en-US" sz="4000" dirty="0">
                <a:ln>
                  <a:solidFill>
                    <a:prstClr val="black">
                      <a:lumMod val="75000"/>
                      <a:lumOff val="25000"/>
                    </a:prstClr>
                  </a:solidFill>
                </a:ln>
                <a:solidFill>
                  <a:prstClr val="black"/>
                </a:solidFill>
                <a:latin typeface="Segoe UI Light" pitchFamily="34" charset="0"/>
              </a:rPr>
              <a:t>The Home Advisor</a:t>
            </a:r>
          </a:p>
        </p:txBody>
      </p:sp>
      <p:sp>
        <p:nvSpPr>
          <p:cNvPr id="11" name="Rectangle 10"/>
          <p:cNvSpPr/>
          <p:nvPr/>
        </p:nvSpPr>
        <p:spPr>
          <a:xfrm>
            <a:off x="4857784" y="4864912"/>
            <a:ext cx="3857620" cy="923330"/>
          </a:xfrm>
          <a:prstGeom prst="rect">
            <a:avLst/>
          </a:prstGeom>
        </p:spPr>
        <p:txBody>
          <a:bodyPr wrap="square">
            <a:spAutoFit/>
          </a:bodyPr>
          <a:lstStyle/>
          <a:p>
            <a:pPr algn="ctr"/>
            <a:r>
              <a:rPr lang="en-US" dirty="0">
                <a:ln>
                  <a:solidFill>
                    <a:prstClr val="black">
                      <a:lumMod val="75000"/>
                      <a:lumOff val="25000"/>
                    </a:prstClr>
                  </a:solidFill>
                </a:ln>
                <a:solidFill>
                  <a:prstClr val="black"/>
                </a:solidFill>
                <a:latin typeface="Segoe UI Light" pitchFamily="34" charset="0"/>
              </a:rPr>
              <a:t>Selects the appropriate ma Branded Products based on your prior selections.</a:t>
            </a:r>
            <a:endParaRPr lang="en-MY" dirty="0">
              <a:ln>
                <a:solidFill>
                  <a:prstClr val="black">
                    <a:lumMod val="75000"/>
                    <a:lumOff val="25000"/>
                  </a:prstClr>
                </a:solidFill>
              </a:ln>
              <a:solidFill>
                <a:prstClr val="black"/>
              </a:solidFill>
              <a:latin typeface="Segoe UI Light" pitchFamily="34" charset="0"/>
            </a:endParaRPr>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1434" y="2155243"/>
            <a:ext cx="3895549" cy="2737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markm\Desktop\World Conference 2014\motives\vitaminbott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438400"/>
            <a:ext cx="3428242"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13144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descr="C:\Users\markm\Desktop\2013 MAIC\Home Advisor\UnFranchise - compare kitchen 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 y="11"/>
            <a:ext cx="9143999" cy="127205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markm\Desktop\2013 MAIC\Home Advisor\UnFranchise - compare kitchen 1.png"/>
          <p:cNvPicPr>
            <a:picLocks noChangeAspect="1" noChangeArrowheads="1"/>
          </p:cNvPicPr>
          <p:nvPr/>
        </p:nvPicPr>
        <p:blipFill rotWithShape="1">
          <a:blip r:embed="rId2">
            <a:extLst>
              <a:ext uri="{28A0092B-C50C-407E-A947-70E740481C1C}">
                <a14:useLocalDpi xmlns:a14="http://schemas.microsoft.com/office/drawing/2010/main" val="0"/>
              </a:ext>
            </a:extLst>
          </a:blip>
          <a:srcRect l="15833" t="57433" r="14166" b="23698"/>
          <a:stretch/>
        </p:blipFill>
        <p:spPr bwMode="auto">
          <a:xfrm>
            <a:off x="-19673" y="1371610"/>
            <a:ext cx="9239873" cy="34649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2" descr="C:\Users\markm\Desktop\circle-mark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445240">
            <a:off x="9585689" y="3085787"/>
            <a:ext cx="2279983" cy="1295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4304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0242"/>
                                        </p:tgtEl>
                                      </p:cBhvr>
                                      <p:by x="110000" y="110000"/>
                                    </p:animScale>
                                  </p:childTnLst>
                                </p:cTn>
                              </p:par>
                              <p:par>
                                <p:cTn id="7" presetID="42" presetClass="path" presetSubtype="0" fill="hold" nodeType="withEffect">
                                  <p:stCondLst>
                                    <p:cond delay="0"/>
                                  </p:stCondLst>
                                  <p:childTnLst>
                                    <p:animMotion origin="layout" path="M 0 -4.81481E-6 L 0 -0.62731 " pathEditMode="relative" rAng="0" ptsTypes="AA">
                                      <p:cBhvr>
                                        <p:cTn id="8" dur="2000" fill="hold"/>
                                        <p:tgtEl>
                                          <p:spTgt spid="10242"/>
                                        </p:tgtEl>
                                        <p:attrNameLst>
                                          <p:attrName>ppt_x</p:attrName>
                                          <p:attrName>ppt_y</p:attrName>
                                        </p:attrNameLst>
                                      </p:cBhvr>
                                      <p:rCtr x="0" y="-31366"/>
                                    </p:animMotion>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2500"/>
                            </p:stCondLst>
                            <p:childTnLst>
                              <p:par>
                                <p:cTn id="14" presetID="2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descr="C:\Users\markm\Desktop\2013 MAIC\Home Advisor\UnFranchise - thermochrome.png"/>
          <p:cNvPicPr>
            <a:picLocks noChangeAspect="1" noChangeArrowheads="1"/>
          </p:cNvPicPr>
          <p:nvPr/>
        </p:nvPicPr>
        <p:blipFill rotWithShape="1">
          <a:blip r:embed="rId2">
            <a:extLst>
              <a:ext uri="{28A0092B-C50C-407E-A947-70E740481C1C}">
                <a14:useLocalDpi xmlns:a14="http://schemas.microsoft.com/office/drawing/2010/main" val="0"/>
              </a:ext>
            </a:extLst>
          </a:blip>
          <a:srcRect l="13684" t="30534" r="13156" b="19946"/>
          <a:stretch/>
        </p:blipFill>
        <p:spPr bwMode="auto">
          <a:xfrm>
            <a:off x="0" y="0"/>
            <a:ext cx="9142228" cy="10210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markm\Desktop\2013 MAIC\Home Advisor\UnFranchise - thermochrome.png"/>
          <p:cNvPicPr>
            <a:picLocks noChangeAspect="1" noChangeArrowheads="1"/>
          </p:cNvPicPr>
          <p:nvPr/>
        </p:nvPicPr>
        <p:blipFill rotWithShape="1">
          <a:blip r:embed="rId2">
            <a:extLst>
              <a:ext uri="{28A0092B-C50C-407E-A947-70E740481C1C}">
                <a14:useLocalDpi xmlns:a14="http://schemas.microsoft.com/office/drawing/2010/main" val="0"/>
              </a:ext>
            </a:extLst>
          </a:blip>
          <a:srcRect l="13684" t="54924" r="13156" b="19946"/>
          <a:stretch/>
        </p:blipFill>
        <p:spPr bwMode="auto">
          <a:xfrm>
            <a:off x="0" y="1145554"/>
            <a:ext cx="9104128" cy="51600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3985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5" name="Picture 4" descr="554545.png"/>
          <p:cNvPicPr>
            <a:picLocks noChangeAspect="1"/>
          </p:cNvPicPr>
          <p:nvPr/>
        </p:nvPicPr>
        <p:blipFill>
          <a:blip r:embed="rId2"/>
          <a:stretch>
            <a:fillRect/>
          </a:stretch>
        </p:blipFill>
        <p:spPr>
          <a:xfrm>
            <a:off x="1021878" y="1904990"/>
            <a:ext cx="2380953" cy="3174604"/>
          </a:xfrm>
          <a:prstGeom prst="rect">
            <a:avLst/>
          </a:prstGeom>
        </p:spPr>
      </p:pic>
      <p:sp>
        <p:nvSpPr>
          <p:cNvPr id="6" name="Rectangle 5"/>
          <p:cNvSpPr/>
          <p:nvPr/>
        </p:nvSpPr>
        <p:spPr>
          <a:xfrm>
            <a:off x="3307894" y="3238509"/>
            <a:ext cx="4121641" cy="830997"/>
          </a:xfrm>
          <a:prstGeom prst="rect">
            <a:avLst/>
          </a:prstGeom>
        </p:spPr>
        <p:txBody>
          <a:bodyPr wrap="none">
            <a:spAutoFit/>
          </a:bodyPr>
          <a:lstStyle/>
          <a:p>
            <a:r>
              <a:rPr lang="en-US" sz="4800" dirty="0">
                <a:ln w="38100">
                  <a:solidFill>
                    <a:srgbClr val="FFC000"/>
                  </a:solidFill>
                </a:ln>
                <a:solidFill>
                  <a:srgbClr val="FFC000"/>
                </a:solidFill>
                <a:latin typeface="Segoe UI Light" pitchFamily="34" charset="0"/>
              </a:rPr>
              <a:t>Home Advisor?</a:t>
            </a:r>
            <a:endParaRPr lang="en-MY" sz="4800" dirty="0">
              <a:ln w="38100">
                <a:solidFill>
                  <a:srgbClr val="FFC000"/>
                </a:solidFill>
              </a:ln>
              <a:solidFill>
                <a:srgbClr val="FFC000"/>
              </a:solidFill>
              <a:latin typeface="Segoe UI Light" pitchFamily="34" charset="0"/>
            </a:endParaRPr>
          </a:p>
        </p:txBody>
      </p:sp>
      <p:sp>
        <p:nvSpPr>
          <p:cNvPr id="7" name="Rectangle 6"/>
          <p:cNvSpPr/>
          <p:nvPr/>
        </p:nvSpPr>
        <p:spPr>
          <a:xfrm>
            <a:off x="5236720" y="2857496"/>
            <a:ext cx="1970411" cy="523220"/>
          </a:xfrm>
          <a:prstGeom prst="rect">
            <a:avLst/>
          </a:prstGeom>
        </p:spPr>
        <p:txBody>
          <a:bodyPr wrap="none">
            <a:spAutoFit/>
          </a:bodyPr>
          <a:lstStyle/>
          <a:p>
            <a:r>
              <a:rPr lang="en-US" sz="2800" dirty="0">
                <a:ln>
                  <a:solidFill>
                    <a:prstClr val="white"/>
                  </a:solidFill>
                </a:ln>
                <a:solidFill>
                  <a:prstClr val="white"/>
                </a:solidFill>
                <a:latin typeface="Segoe UI Light" pitchFamily="34" charset="0"/>
              </a:rPr>
              <a:t>What is the </a:t>
            </a:r>
            <a:endParaRPr lang="en-MY" sz="2800" dirty="0">
              <a:ln>
                <a:solidFill>
                  <a:prstClr val="white"/>
                </a:solidFill>
              </a:ln>
              <a:solidFill>
                <a:prstClr val="white"/>
              </a:solidFill>
              <a:latin typeface="Segoe UI Light" pitchFamily="34" charset="0"/>
            </a:endParaRPr>
          </a:p>
        </p:txBody>
      </p:sp>
    </p:spTree>
    <p:extLst>
      <p:ext uri="{BB962C8B-B14F-4D97-AF65-F5344CB8AC3E}">
        <p14:creationId xmlns:p14="http://schemas.microsoft.com/office/powerpoint/2010/main" val="361136883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9144000" cy="6830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C:\Users\markm\Desktop\circle-mark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445240">
            <a:off x="756414" y="4063604"/>
            <a:ext cx="3627499" cy="3547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7854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descr="C:\Users\markm\Desktop\2013 MAIC\Home Advisor\UnFranchise - compare kitchen 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 y="11"/>
            <a:ext cx="9143999" cy="12720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00374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withEffect">
                                  <p:stCondLst>
                                    <p:cond delay="0"/>
                                  </p:stCondLst>
                                  <p:childTnLst>
                                    <p:animMotion origin="layout" path="M 0 8.64198E-7 L 0 -0.39938 " pathEditMode="relative" rAng="0" ptsTypes="AA">
                                      <p:cBhvr>
                                        <p:cTn id="6" dur="2000" fill="hold"/>
                                        <p:tgtEl>
                                          <p:spTgt spid="10242"/>
                                        </p:tgtEl>
                                        <p:attrNameLst>
                                          <p:attrName>ppt_x</p:attrName>
                                          <p:attrName>ppt_y</p:attrName>
                                        </p:attrNameLst>
                                      </p:cBhvr>
                                      <p:rCtr x="0" y="-199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48200" y="0"/>
            <a:ext cx="44958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5575" y="184351"/>
            <a:ext cx="4343400" cy="792163"/>
          </a:xfrm>
        </p:spPr>
        <p:txBody>
          <a:bodyPr>
            <a:normAutofit fontScale="90000"/>
          </a:bodyPr>
          <a:lstStyle/>
          <a:p>
            <a:r>
              <a:rPr lang="en-US" dirty="0" smtClean="0"/>
              <a:t>We Never Stop Improving</a:t>
            </a:r>
            <a:endParaRPr lang="en-US" dirty="0"/>
          </a:p>
        </p:txBody>
      </p:sp>
      <p:sp>
        <p:nvSpPr>
          <p:cNvPr id="3" name="Content Placeholder 2"/>
          <p:cNvSpPr>
            <a:spLocks noGrp="1"/>
          </p:cNvSpPr>
          <p:nvPr>
            <p:ph idx="1"/>
          </p:nvPr>
        </p:nvSpPr>
        <p:spPr>
          <a:xfrm>
            <a:off x="4876800" y="1295400"/>
            <a:ext cx="3581400" cy="4572000"/>
          </a:xfrm>
        </p:spPr>
        <p:txBody>
          <a:bodyPr>
            <a:normAutofit fontScale="92500" lnSpcReduction="10000"/>
          </a:bodyPr>
          <a:lstStyle/>
          <a:p>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We are reducing the number clicks to complete the Home Advisor.</a:t>
            </a:r>
          </a:p>
          <a:p>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Making it a faster and easier user experience.</a:t>
            </a:r>
          </a:p>
          <a:p>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Leading to more products sold!</a:t>
            </a:r>
          </a:p>
        </p:txBody>
      </p:sp>
      <p:pic>
        <p:nvPicPr>
          <p:cNvPr id="4098" name="Picture 2" descr="http://theonlineshoppingreview.com/wp-content/uploads/2013/09/Virtual-Shop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000125"/>
            <a:ext cx="4050271"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4680295"/>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C:\Users\markm\Desktop\World Conference 2014\HASA Mockups\10-shopping-annuity-design-r6.2.3-Kitchen-product-results.jpg"/>
          <p:cNvPicPr>
            <a:picLocks noChangeAspect="1" noChangeArrowheads="1"/>
          </p:cNvPicPr>
          <p:nvPr/>
        </p:nvPicPr>
        <p:blipFill rotWithShape="1">
          <a:blip r:embed="rId2">
            <a:extLst>
              <a:ext uri="{28A0092B-C50C-407E-A947-70E740481C1C}">
                <a14:useLocalDpi xmlns:a14="http://schemas.microsoft.com/office/drawing/2010/main" val="0"/>
              </a:ext>
            </a:extLst>
          </a:blip>
          <a:srcRect t="13565"/>
          <a:stretch/>
        </p:blipFill>
        <p:spPr bwMode="auto">
          <a:xfrm>
            <a:off x="0" y="4"/>
            <a:ext cx="9144000" cy="1778299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362200" y="1981200"/>
            <a:ext cx="3429000" cy="6477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943600" y="2514600"/>
            <a:ext cx="2819400" cy="25908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44813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2.22222E-6 L 0 -1.54097 " pathEditMode="relative" rAng="0" ptsTypes="AA">
                                      <p:cBhvr>
                                        <p:cTn id="6" dur="2000" fill="hold"/>
                                        <p:tgtEl>
                                          <p:spTgt spid="4"/>
                                        </p:tgtEl>
                                        <p:attrNameLst>
                                          <p:attrName>ppt_x</p:attrName>
                                          <p:attrName>ppt_y</p:attrName>
                                        </p:attrNameLst>
                                      </p:cBhvr>
                                      <p:rCtr x="0" y="-77060"/>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C:\Users\markm\Desktop\World Conference 2014\HASA Mockups\06-shopping-annuity-design-r6.2.3-Choose-your-room-alternate.jpg"/>
          <p:cNvPicPr>
            <a:picLocks noChangeAspect="1" noChangeArrowheads="1"/>
          </p:cNvPicPr>
          <p:nvPr/>
        </p:nvPicPr>
        <p:blipFill rotWithShape="1">
          <a:blip r:embed="rId2">
            <a:extLst>
              <a:ext uri="{28A0092B-C50C-407E-A947-70E740481C1C}">
                <a14:useLocalDpi xmlns:a14="http://schemas.microsoft.com/office/drawing/2010/main" val="0"/>
              </a:ext>
            </a:extLst>
          </a:blip>
          <a:srcRect t="31340"/>
          <a:stretch/>
        </p:blipFill>
        <p:spPr bwMode="auto">
          <a:xfrm>
            <a:off x="0" y="-558800"/>
            <a:ext cx="9144000" cy="741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704810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C:\Users\markm\Desktop\World Conference 2014\HASA Mockups\10-shopping-annuity-design-r6.2.3-Kitchen-product-results.jpg"/>
          <p:cNvPicPr>
            <a:picLocks noChangeAspect="1" noChangeArrowheads="1"/>
          </p:cNvPicPr>
          <p:nvPr/>
        </p:nvPicPr>
        <p:blipFill rotWithShape="1">
          <a:blip r:embed="rId2">
            <a:extLst>
              <a:ext uri="{28A0092B-C50C-407E-A947-70E740481C1C}">
                <a14:useLocalDpi xmlns:a14="http://schemas.microsoft.com/office/drawing/2010/main" val="0"/>
              </a:ext>
            </a:extLst>
          </a:blip>
          <a:srcRect t="13565" b="53101"/>
          <a:stretch/>
        </p:blipFill>
        <p:spPr bwMode="auto">
          <a:xfrm>
            <a:off x="0" y="5"/>
            <a:ext cx="9144000" cy="685799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57200" y="3124200"/>
            <a:ext cx="8382000" cy="9906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ular Callout 6"/>
          <p:cNvSpPr/>
          <p:nvPr/>
        </p:nvSpPr>
        <p:spPr>
          <a:xfrm>
            <a:off x="990600" y="990600"/>
            <a:ext cx="2819400" cy="1828800"/>
          </a:xfrm>
          <a:prstGeom prst="wedgeRectCallout">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We save your progress! This way you do not have to start over!</a:t>
            </a:r>
            <a:endParaRPr lang="en-US" dirty="0"/>
          </a:p>
        </p:txBody>
      </p:sp>
    </p:spTree>
    <p:extLst>
      <p:ext uri="{BB962C8B-B14F-4D97-AF65-F5344CB8AC3E}">
        <p14:creationId xmlns:p14="http://schemas.microsoft.com/office/powerpoint/2010/main" val="7298247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10000" y="110000"/>
                                    </p:animScale>
                                  </p:childTnLst>
                                </p:cTn>
                              </p:par>
                              <p:par>
                                <p:cTn id="7" presetID="22" presetClass="entr" presetSubtype="4"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down)">
                                      <p:cBhvr>
                                        <p:cTn id="9" dur="500"/>
                                        <p:tgtEl>
                                          <p:spTgt spid="7"/>
                                        </p:tgtEl>
                                      </p:cBhvr>
                                    </p:animEffect>
                                  </p:childTnLst>
                                </p:cTn>
                              </p:par>
                              <p:par>
                                <p:cTn id="10" presetID="6"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7234" y="1143000"/>
            <a:ext cx="2628900" cy="604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C:\Users\markm\Desktop\World Conference 2014\New folder (2)\weareone-lar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0" y="-2419"/>
            <a:ext cx="10290629" cy="68604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1000" y="762000"/>
            <a:ext cx="2895600" cy="4524315"/>
          </a:xfrm>
          <a:prstGeom prst="rect">
            <a:avLst/>
          </a:prstGeom>
          <a:noFill/>
        </p:spPr>
        <p:txBody>
          <a:bodyPr wrap="square" rtlCol="0">
            <a:spAutoFit/>
          </a:bodyPr>
          <a:lstStyle/>
          <a:p>
            <a:r>
              <a:rPr lang="en-US" sz="2400" b="1" dirty="0" smtClean="0">
                <a:solidFill>
                  <a:schemeClr val="bg1"/>
                </a:solidFill>
              </a:rPr>
              <a:t>Also, if you have left the advisor, we will also alert you when new products have been added. </a:t>
            </a:r>
          </a:p>
          <a:p>
            <a:endParaRPr lang="en-US" sz="2400" b="1" dirty="0">
              <a:solidFill>
                <a:schemeClr val="bg1"/>
              </a:solidFill>
            </a:endParaRPr>
          </a:p>
          <a:p>
            <a:r>
              <a:rPr lang="en-US" sz="2400" b="1" dirty="0" smtClean="0">
                <a:solidFill>
                  <a:schemeClr val="bg1"/>
                </a:solidFill>
              </a:rPr>
              <a:t>This was just sent today that shows some of the new convention products that have been added!</a:t>
            </a:r>
            <a:endParaRPr lang="en-US" sz="2400" b="1" dirty="0">
              <a:solidFill>
                <a:schemeClr val="bg1"/>
              </a:solidFill>
            </a:endParaRPr>
          </a:p>
        </p:txBody>
      </p:sp>
    </p:spTree>
    <p:extLst>
      <p:ext uri="{BB962C8B-B14F-4D97-AF65-F5344CB8AC3E}">
        <p14:creationId xmlns:p14="http://schemas.microsoft.com/office/powerpoint/2010/main" val="31664833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withEffect">
                                  <p:stCondLst>
                                    <p:cond delay="0"/>
                                  </p:stCondLst>
                                  <p:childTnLst>
                                    <p:animMotion origin="layout" path="M 3.61111E-6 3.58382E-6 L 3.61111E-6 -0.11862 " pathEditMode="relative" rAng="0" ptsTypes="AA">
                                      <p:cBhvr>
                                        <p:cTn id="6" dur="5000" fill="hold"/>
                                        <p:tgtEl>
                                          <p:spTgt spid="1027"/>
                                        </p:tgtEl>
                                        <p:attrNameLst>
                                          <p:attrName>ppt_x</p:attrName>
                                          <p:attrName>ppt_y</p:attrName>
                                        </p:attrNameLst>
                                      </p:cBhvr>
                                      <p:rCtr x="0" y="-59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2" descr="C:\Users\markm\Desktop\2013 MAIC\Home Advisor\UnFranchise - bathroom loading.png"/>
          <p:cNvPicPr>
            <a:picLocks noChangeAspect="1" noChangeArrowheads="1"/>
          </p:cNvPicPr>
          <p:nvPr/>
        </p:nvPicPr>
        <p:blipFill rotWithShape="1">
          <a:blip r:embed="rId2">
            <a:extLst>
              <a:ext uri="{28A0092B-C50C-407E-A947-70E740481C1C}">
                <a14:useLocalDpi xmlns:a14="http://schemas.microsoft.com/office/drawing/2010/main" val="0"/>
              </a:ext>
            </a:extLst>
          </a:blip>
          <a:srcRect b="14286"/>
          <a:stretch/>
        </p:blipFill>
        <p:spPr bwMode="auto">
          <a:xfrm>
            <a:off x="16" y="0"/>
            <a:ext cx="913676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2362200"/>
            <a:ext cx="6248400" cy="9144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0" name="Group 9"/>
          <p:cNvGrpSpPr/>
          <p:nvPr/>
        </p:nvGrpSpPr>
        <p:grpSpPr>
          <a:xfrm>
            <a:off x="152416" y="3886200"/>
            <a:ext cx="8610599" cy="1828800"/>
            <a:chOff x="3657600" y="1219200"/>
            <a:chExt cx="5349241" cy="4114800"/>
          </a:xfrm>
        </p:grpSpPr>
        <p:pic>
          <p:nvPicPr>
            <p:cNvPr id="11" name="Picture 3" descr="C:\Users\markm\Desktop\2013 MAIC\orangebox.jpg"/>
            <p:cNvPicPr>
              <a:picLocks noChangeAspect="1" noChangeArrowheads="1"/>
            </p:cNvPicPr>
            <p:nvPr/>
          </p:nvPicPr>
          <p:blipFill>
            <a:blip r:embed="rId3" cstate="print">
              <a:duotone>
                <a:prstClr val="black"/>
                <a:srgbClr val="FFFF00">
                  <a:tint val="45000"/>
                  <a:satMod val="400000"/>
                </a:srgbClr>
              </a:duotone>
              <a:extLst>
                <a:ext uri="{28A0092B-C50C-407E-A947-70E740481C1C}">
                  <a14:useLocalDpi xmlns:a14="http://schemas.microsoft.com/office/drawing/2010/main" val="0"/>
                </a:ext>
              </a:extLst>
            </a:blip>
            <a:srcRect/>
            <a:stretch>
              <a:fillRect/>
            </a:stretch>
          </p:blipFill>
          <p:spPr bwMode="auto">
            <a:xfrm>
              <a:off x="3657600" y="1219200"/>
              <a:ext cx="5349241" cy="41148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886200" y="1894344"/>
              <a:ext cx="4876801" cy="1869743"/>
            </a:xfrm>
            <a:prstGeom prst="rect">
              <a:avLst/>
            </a:prstGeom>
            <a:noFill/>
          </p:spPr>
          <p:txBody>
            <a:bodyPr wrap="square" rtlCol="0">
              <a:spAutoFit/>
            </a:bodyPr>
            <a:lstStyle/>
            <a:p>
              <a:r>
                <a:rPr lang="en-US" sz="2400" dirty="0">
                  <a:ln>
                    <a:solidFill>
                      <a:prstClr val="white"/>
                    </a:solidFill>
                  </a:ln>
                  <a:solidFill>
                    <a:prstClr val="white"/>
                  </a:solidFill>
                  <a:latin typeface="Segoe UI Light" pitchFamily="34" charset="0"/>
                  <a:ea typeface="Tahoma" pitchFamily="34" charset="0"/>
                  <a:cs typeface="Tahoma" pitchFamily="34" charset="0"/>
                </a:rPr>
                <a:t>As you add products, the Home Advisor keeps track of your progress as well as your total BV and savings.</a:t>
              </a:r>
            </a:p>
          </p:txBody>
        </p:sp>
      </p:grpSp>
    </p:spTree>
    <p:extLst>
      <p:ext uri="{BB962C8B-B14F-4D97-AF65-F5344CB8AC3E}">
        <p14:creationId xmlns:p14="http://schemas.microsoft.com/office/powerpoint/2010/main" val="14575658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5362"/>
                                        </p:tgtEl>
                                      </p:cBhvr>
                                      <p:by x="150000" y="150000"/>
                                    </p:animScale>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2500"/>
                            </p:stCondLst>
                            <p:childTnLst>
                              <p:par>
                                <p:cTn id="12" presetID="10"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Picture 2" descr="C:\Users\markm\Desktop\2013 MAIC\Home Advisor\UnFranchise - bathroom skin care.png"/>
          <p:cNvPicPr>
            <a:picLocks noChangeAspect="1" noChangeArrowheads="1"/>
          </p:cNvPicPr>
          <p:nvPr/>
        </p:nvPicPr>
        <p:blipFill rotWithShape="1">
          <a:blip r:embed="rId2">
            <a:extLst>
              <a:ext uri="{28A0092B-C50C-407E-A947-70E740481C1C}">
                <a14:useLocalDpi xmlns:a14="http://schemas.microsoft.com/office/drawing/2010/main" val="0"/>
              </a:ext>
            </a:extLst>
          </a:blip>
          <a:srcRect b="14286"/>
          <a:stretch/>
        </p:blipFill>
        <p:spPr bwMode="auto">
          <a:xfrm>
            <a:off x="0" y="0"/>
            <a:ext cx="913676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96775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C:\Users\markm\Desktop\2013 MAIC\Home Advisor\UnFranchise - Laundry room loading.png"/>
          <p:cNvPicPr>
            <a:picLocks noChangeAspect="1" noChangeArrowheads="1"/>
          </p:cNvPicPr>
          <p:nvPr/>
        </p:nvPicPr>
        <p:blipFill rotWithShape="1">
          <a:blip r:embed="rId2">
            <a:extLst>
              <a:ext uri="{28A0092B-C50C-407E-A947-70E740481C1C}">
                <a14:useLocalDpi xmlns:a14="http://schemas.microsoft.com/office/drawing/2010/main" val="0"/>
              </a:ext>
            </a:extLst>
          </a:blip>
          <a:srcRect b="14286"/>
          <a:stretch/>
        </p:blipFill>
        <p:spPr bwMode="auto">
          <a:xfrm>
            <a:off x="16" y="0"/>
            <a:ext cx="913676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340" t="42302" r="13566" b="11382"/>
          <a:stretch/>
        </p:blipFill>
        <p:spPr bwMode="auto">
          <a:xfrm>
            <a:off x="1176337" y="3276600"/>
            <a:ext cx="6846816"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90469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4" name="Rectangle 3"/>
          <p:cNvSpPr/>
          <p:nvPr/>
        </p:nvSpPr>
        <p:spPr>
          <a:xfrm>
            <a:off x="928662" y="1238235"/>
            <a:ext cx="3500462" cy="2286016"/>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a:solidFill>
                    <a:prstClr val="white"/>
                  </a:solidFill>
                </a:ln>
                <a:solidFill>
                  <a:prstClr val="white"/>
                </a:solidFill>
                <a:latin typeface="Segoe UI Light" pitchFamily="34" charset="0"/>
              </a:rPr>
              <a:t>Online Application that completes the Home Shopping List, </a:t>
            </a:r>
            <a:r>
              <a:rPr lang="en-US" dirty="0" err="1">
                <a:ln>
                  <a:solidFill>
                    <a:prstClr val="white"/>
                  </a:solidFill>
                </a:ln>
                <a:solidFill>
                  <a:prstClr val="white"/>
                </a:solidFill>
                <a:latin typeface="Segoe UI Light" pitchFamily="34" charset="0"/>
              </a:rPr>
              <a:t>MyList</a:t>
            </a:r>
            <a:r>
              <a:rPr lang="en-US" dirty="0">
                <a:ln>
                  <a:solidFill>
                    <a:prstClr val="white"/>
                  </a:solidFill>
                </a:ln>
                <a:solidFill>
                  <a:prstClr val="white"/>
                </a:solidFill>
                <a:latin typeface="Segoe UI Light" pitchFamily="34" charset="0"/>
              </a:rPr>
              <a:t>, Auto-Ship/TB and Checkout in ONE process.</a:t>
            </a:r>
          </a:p>
        </p:txBody>
      </p:sp>
      <p:sp>
        <p:nvSpPr>
          <p:cNvPr id="5" name="Rectangle 4"/>
          <p:cNvSpPr/>
          <p:nvPr/>
        </p:nvSpPr>
        <p:spPr>
          <a:xfrm>
            <a:off x="4572000" y="1238235"/>
            <a:ext cx="3500462" cy="2286016"/>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a:solidFill>
                    <a:prstClr val="white"/>
                  </a:solidFill>
                </a:ln>
                <a:solidFill>
                  <a:prstClr val="white"/>
                </a:solidFill>
                <a:latin typeface="Segoe UI Light" pitchFamily="34" charset="0"/>
              </a:rPr>
              <a:t>Assists you in identifying products you are currently buying from somewhere else monthly and periodically.</a:t>
            </a:r>
          </a:p>
        </p:txBody>
      </p:sp>
      <p:sp>
        <p:nvSpPr>
          <p:cNvPr id="6" name="Rectangle 5"/>
          <p:cNvSpPr/>
          <p:nvPr/>
        </p:nvSpPr>
        <p:spPr>
          <a:xfrm>
            <a:off x="928662" y="3714752"/>
            <a:ext cx="3500462" cy="2286016"/>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a:solidFill>
                    <a:prstClr val="white"/>
                  </a:solidFill>
                </a:ln>
                <a:solidFill>
                  <a:prstClr val="white"/>
                </a:solidFill>
                <a:latin typeface="Segoe UI Light" pitchFamily="34" charset="0"/>
              </a:rPr>
              <a:t>Provides value comparisons between our most popular ma Branded products and competitive brands.</a:t>
            </a:r>
          </a:p>
        </p:txBody>
      </p:sp>
      <p:sp>
        <p:nvSpPr>
          <p:cNvPr id="7" name="Rectangle 6"/>
          <p:cNvSpPr/>
          <p:nvPr/>
        </p:nvSpPr>
        <p:spPr>
          <a:xfrm>
            <a:off x="4572000" y="3714752"/>
            <a:ext cx="3500462" cy="2286016"/>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a:solidFill>
                    <a:prstClr val="white"/>
                  </a:solidFill>
                </a:ln>
                <a:solidFill>
                  <a:prstClr val="white"/>
                </a:solidFill>
                <a:latin typeface="Segoe UI Light" pitchFamily="34" charset="0"/>
              </a:rPr>
              <a:t>It saves you time, money and earns you more commissions.</a:t>
            </a:r>
          </a:p>
        </p:txBody>
      </p:sp>
    </p:spTree>
    <p:extLst>
      <p:ext uri="{BB962C8B-B14F-4D97-AF65-F5344CB8AC3E}">
        <p14:creationId xmlns:p14="http://schemas.microsoft.com/office/powerpoint/2010/main" val="11672846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9458" name="Picture 2" descr="C:\Users\markm\Desktop\2013 MAIC\Home Advisor\UnFranchise - garage loading.png"/>
          <p:cNvPicPr>
            <a:picLocks noChangeAspect="1" noChangeArrowheads="1"/>
          </p:cNvPicPr>
          <p:nvPr/>
        </p:nvPicPr>
        <p:blipFill rotWithShape="1">
          <a:blip r:embed="rId2">
            <a:extLst>
              <a:ext uri="{28A0092B-C50C-407E-A947-70E740481C1C}">
                <a14:useLocalDpi xmlns:a14="http://schemas.microsoft.com/office/drawing/2010/main" val="0"/>
              </a:ext>
            </a:extLst>
          </a:blip>
          <a:srcRect b="14353"/>
          <a:stretch/>
        </p:blipFill>
        <p:spPr bwMode="auto">
          <a:xfrm>
            <a:off x="1" y="1"/>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markm\Desktop\2013 MAIC\Home Advisor\UnFranchise - garage automotive.png"/>
          <p:cNvPicPr>
            <a:picLocks noChangeAspect="1" noChangeArrowheads="1"/>
          </p:cNvPicPr>
          <p:nvPr/>
        </p:nvPicPr>
        <p:blipFill rotWithShape="1">
          <a:blip r:embed="rId3">
            <a:extLst>
              <a:ext uri="{28A0092B-C50C-407E-A947-70E740481C1C}">
                <a14:useLocalDpi xmlns:a14="http://schemas.microsoft.com/office/drawing/2010/main" val="0"/>
              </a:ext>
            </a:extLst>
          </a:blip>
          <a:srcRect b="14275"/>
          <a:stretch/>
        </p:blipFill>
        <p:spPr bwMode="auto">
          <a:xfrm>
            <a:off x="-1" y="-6333"/>
            <a:ext cx="9144001" cy="6864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02899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C:\Users\markm\Desktop\2013 MAIC\Home Advisor\UnFranchise - outdoors loading.png"/>
          <p:cNvPicPr>
            <a:picLocks noChangeAspect="1" noChangeArrowheads="1"/>
          </p:cNvPicPr>
          <p:nvPr/>
        </p:nvPicPr>
        <p:blipFill rotWithShape="1">
          <a:blip r:embed="rId2">
            <a:extLst>
              <a:ext uri="{28A0092B-C50C-407E-A947-70E740481C1C}">
                <a14:useLocalDpi xmlns:a14="http://schemas.microsoft.com/office/drawing/2010/main" val="0"/>
              </a:ext>
            </a:extLst>
          </a:blip>
          <a:srcRect b="14489"/>
          <a:stretch/>
        </p:blipFill>
        <p:spPr bwMode="auto">
          <a:xfrm>
            <a:off x="1" y="0"/>
            <a:ext cx="915852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markm\Desktop\2013 MAIC\Home Advisor\UnFranchise - Lawn &amp; garden.png"/>
          <p:cNvPicPr>
            <a:picLocks noChangeAspect="1" noChangeArrowheads="1"/>
          </p:cNvPicPr>
          <p:nvPr/>
        </p:nvPicPr>
        <p:blipFill rotWithShape="1">
          <a:blip r:embed="rId3">
            <a:extLst>
              <a:ext uri="{28A0092B-C50C-407E-A947-70E740481C1C}">
                <a14:useLocalDpi xmlns:a14="http://schemas.microsoft.com/office/drawing/2010/main" val="0"/>
              </a:ext>
            </a:extLst>
          </a:blip>
          <a:srcRect b="14286"/>
          <a:stretch/>
        </p:blipFill>
        <p:spPr bwMode="auto">
          <a:xfrm>
            <a:off x="1"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81000" y="2133600"/>
            <a:ext cx="6400800" cy="9144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7304677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5"/>
                                        </p:tgtEl>
                                      </p:cBhvr>
                                      <p:by x="150000" y="150000"/>
                                    </p:animScale>
                                  </p:childTnLst>
                                </p:cTn>
                              </p:par>
                              <p:par>
                                <p:cTn id="12" presetID="42" presetClass="path" presetSubtype="0" fill="hold" nodeType="withEffect">
                                  <p:stCondLst>
                                    <p:cond delay="0"/>
                                  </p:stCondLst>
                                  <p:childTnLst>
                                    <p:animMotion origin="layout" path="M 0 -1.96532E-6 L 0.125 -0.03329 " pathEditMode="relative" rAng="0" ptsTypes="AA">
                                      <p:cBhvr>
                                        <p:cTn id="13" dur="2000" fill="hold"/>
                                        <p:tgtEl>
                                          <p:spTgt spid="5"/>
                                        </p:tgtEl>
                                        <p:attrNameLst>
                                          <p:attrName>ppt_x</p:attrName>
                                          <p:attrName>ppt_y</p:attrName>
                                        </p:attrNameLst>
                                      </p:cBhvr>
                                      <p:rCtr x="6250" y="-1665"/>
                                    </p:animMotion>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3554" name="Picture 2" descr="C:\Users\markm\Desktop\2013 MAIC\Home Advisor\UnFranchise - final pa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
            <a:ext cx="9144000" cy="98535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markm\Desktop\circle-mark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445240">
            <a:off x="-695042" y="841493"/>
            <a:ext cx="7708043" cy="4785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25756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23554"/>
                                        </p:tgtEl>
                                      </p:cBhvr>
                                      <p:by x="110000" y="110000"/>
                                    </p:animScale>
                                  </p:childTnLst>
                                </p:cTn>
                              </p:par>
                              <p:par>
                                <p:cTn id="7" presetID="42" presetClass="path" presetSubtype="0" fill="hold" nodeType="withEffect">
                                  <p:stCondLst>
                                    <p:cond delay="0"/>
                                  </p:stCondLst>
                                  <p:childTnLst>
                                    <p:animMotion origin="layout" path="M 0 -1.48148E-6 L 0 -0.30162 " pathEditMode="relative" rAng="0" ptsTypes="AA">
                                      <p:cBhvr>
                                        <p:cTn id="8" dur="2000" fill="hold"/>
                                        <p:tgtEl>
                                          <p:spTgt spid="23554"/>
                                        </p:tgtEl>
                                        <p:attrNameLst>
                                          <p:attrName>ppt_x</p:attrName>
                                          <p:attrName>ppt_y</p:attrName>
                                        </p:attrNameLst>
                                      </p:cBhvr>
                                      <p:rCtr x="0" y="-15093"/>
                                    </p:animMotion>
                                  </p:childTnLst>
                                </p:cTn>
                              </p:par>
                            </p:childTnLst>
                          </p:cTn>
                        </p:par>
                        <p:par>
                          <p:cTn id="9" fill="hold">
                            <p:stCondLst>
                              <p:cond delay="2000"/>
                            </p:stCondLst>
                            <p:childTnLst>
                              <p:par>
                                <p:cTn id="10" presetID="2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3554" name="Picture 2" descr="C:\Users\markm\Desktop\2013 MAIC\Home Advisor\UnFranchise - final pa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
            <a:ext cx="9144000" cy="98535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markm\Desktop\circle-mark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445240">
            <a:off x="-674356" y="2581303"/>
            <a:ext cx="6617548" cy="5131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1472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23554"/>
                                        </p:tgtEl>
                                      </p:cBhvr>
                                      <p:by x="150000" y="150000"/>
                                    </p:animScale>
                                  </p:childTnLst>
                                </p:cTn>
                              </p:par>
                              <p:par>
                                <p:cTn id="7" presetID="42" presetClass="path" presetSubtype="0" fill="hold" nodeType="withEffect">
                                  <p:stCondLst>
                                    <p:cond delay="0"/>
                                  </p:stCondLst>
                                  <p:childTnLst>
                                    <p:animMotion origin="layout" path="M 0 -1.48148E-6 L 0.2 -0.64606 " pathEditMode="relative" rAng="0" ptsTypes="AA">
                                      <p:cBhvr>
                                        <p:cTn id="8" dur="2000" fill="hold"/>
                                        <p:tgtEl>
                                          <p:spTgt spid="23554"/>
                                        </p:tgtEl>
                                        <p:attrNameLst>
                                          <p:attrName>ppt_x</p:attrName>
                                          <p:attrName>ppt_y</p:attrName>
                                        </p:attrNameLst>
                                      </p:cBhvr>
                                      <p:rCtr x="10000" y="-32315"/>
                                    </p:animMotion>
                                  </p:childTnLst>
                                </p:cTn>
                              </p:par>
                            </p:childTnLst>
                          </p:cTn>
                        </p:par>
                        <p:par>
                          <p:cTn id="9" fill="hold">
                            <p:stCondLst>
                              <p:cond delay="2000"/>
                            </p:stCondLst>
                            <p:childTnLst>
                              <p:par>
                                <p:cTn id="10" presetID="2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oup 10"/>
          <p:cNvGrpSpPr/>
          <p:nvPr/>
        </p:nvGrpSpPr>
        <p:grpSpPr>
          <a:xfrm>
            <a:off x="0" y="-38098"/>
            <a:ext cx="9144000" cy="15811500"/>
            <a:chOff x="0" y="-38098"/>
            <a:chExt cx="9144000" cy="15811500"/>
          </a:xfrm>
        </p:grpSpPr>
        <p:grpSp>
          <p:nvGrpSpPr>
            <p:cNvPr id="4" name="Group 3"/>
            <p:cNvGrpSpPr/>
            <p:nvPr/>
          </p:nvGrpSpPr>
          <p:grpSpPr>
            <a:xfrm>
              <a:off x="0" y="-38098"/>
              <a:ext cx="9144000" cy="15811500"/>
              <a:chOff x="0" y="-38100"/>
              <a:chExt cx="9144000" cy="15811500"/>
            </a:xfrm>
          </p:grpSpPr>
          <p:pic>
            <p:nvPicPr>
              <p:cNvPr id="24578" name="Picture 2" descr="C:\Users\markm\Desktop\2013 MAIC\Home Advisor\UnFranchise - final mylist.png"/>
              <p:cNvPicPr>
                <a:picLocks noChangeAspect="1" noChangeArrowheads="1"/>
              </p:cNvPicPr>
              <p:nvPr/>
            </p:nvPicPr>
            <p:blipFill rotWithShape="1">
              <a:blip r:embed="rId2">
                <a:extLst>
                  <a:ext uri="{28A0092B-C50C-407E-A947-70E740481C1C}">
                    <a14:useLocalDpi xmlns:a14="http://schemas.microsoft.com/office/drawing/2010/main" val="0"/>
                  </a:ext>
                </a:extLst>
              </a:blip>
              <a:srcRect t="46151"/>
              <a:stretch/>
            </p:blipFill>
            <p:spPr bwMode="auto">
              <a:xfrm>
                <a:off x="0" y="-8234"/>
                <a:ext cx="9144000" cy="157816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markm\Desktop\2013 MAIC\Home Advisor\UnFranchise - final mylist.png"/>
              <p:cNvPicPr>
                <a:picLocks noChangeAspect="1" noChangeArrowheads="1"/>
              </p:cNvPicPr>
              <p:nvPr/>
            </p:nvPicPr>
            <p:blipFill rotWithShape="1">
              <a:blip r:embed="rId2">
                <a:extLst>
                  <a:ext uri="{28A0092B-C50C-407E-A947-70E740481C1C}">
                    <a14:useLocalDpi xmlns:a14="http://schemas.microsoft.com/office/drawing/2010/main" val="0"/>
                  </a:ext>
                </a:extLst>
              </a:blip>
              <a:srcRect b="53719"/>
              <a:stretch/>
            </p:blipFill>
            <p:spPr bwMode="auto">
              <a:xfrm>
                <a:off x="0" y="-38100"/>
                <a:ext cx="9144000" cy="135636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p:cNvSpPr/>
            <p:nvPr/>
          </p:nvSpPr>
          <p:spPr>
            <a:xfrm>
              <a:off x="2667000" y="3505200"/>
              <a:ext cx="3581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7394" y="3641680"/>
              <a:ext cx="1261206" cy="244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Title 1"/>
          <p:cNvSpPr>
            <a:spLocks noGrp="1"/>
          </p:cNvSpPr>
          <p:nvPr>
            <p:ph type="title"/>
          </p:nvPr>
        </p:nvSpPr>
        <p:spPr>
          <a:xfrm>
            <a:off x="0" y="792801"/>
            <a:ext cx="6934200" cy="792163"/>
          </a:xfrm>
        </p:spPr>
        <p:txBody>
          <a:bodyPr/>
          <a:lstStyle/>
          <a:p>
            <a:endParaRPr lang="en-US"/>
          </a:p>
        </p:txBody>
      </p:sp>
      <p:sp>
        <p:nvSpPr>
          <p:cNvPr id="10" name="Rectangle 9"/>
          <p:cNvSpPr/>
          <p:nvPr/>
        </p:nvSpPr>
        <p:spPr>
          <a:xfrm>
            <a:off x="637894" y="1066800"/>
            <a:ext cx="4696106" cy="1203963"/>
          </a:xfrm>
          <a:prstGeom prst="rect">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7" name="Group 6"/>
          <p:cNvGrpSpPr/>
          <p:nvPr/>
        </p:nvGrpSpPr>
        <p:grpSpPr>
          <a:xfrm>
            <a:off x="266700" y="4267200"/>
            <a:ext cx="8610599" cy="2243616"/>
            <a:chOff x="3657600" y="1219200"/>
            <a:chExt cx="5349241" cy="4114800"/>
          </a:xfrm>
        </p:grpSpPr>
        <p:pic>
          <p:nvPicPr>
            <p:cNvPr id="8" name="Picture 3" descr="C:\Users\markm\Desktop\2013 MAIC\orangebox.jpg"/>
            <p:cNvPicPr>
              <a:picLocks noChangeAspect="1" noChangeArrowheads="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3657600" y="1219200"/>
              <a:ext cx="5349241" cy="41148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886200" y="1656381"/>
              <a:ext cx="4876801" cy="2540086"/>
            </a:xfrm>
            <a:prstGeom prst="rect">
              <a:avLst/>
            </a:prstGeom>
            <a:noFill/>
          </p:spPr>
          <p:txBody>
            <a:bodyPr wrap="square" rtlCol="0">
              <a:spAutoFit/>
            </a:bodyPr>
            <a:lstStyle/>
            <a:p>
              <a:r>
                <a:rPr lang="en-US" sz="2800" dirty="0">
                  <a:ln>
                    <a:solidFill>
                      <a:prstClr val="white"/>
                    </a:solidFill>
                  </a:ln>
                  <a:solidFill>
                    <a:prstClr val="white"/>
                  </a:solidFill>
                  <a:latin typeface="Segoe UI Light" pitchFamily="34" charset="0"/>
                  <a:ea typeface="Tahoma" pitchFamily="34" charset="0"/>
                  <a:cs typeface="Tahoma" pitchFamily="34" charset="0"/>
                </a:rPr>
                <a:t>Now with your </a:t>
              </a:r>
              <a:r>
                <a:rPr lang="en-US" sz="2800" dirty="0" err="1">
                  <a:ln>
                    <a:solidFill>
                      <a:prstClr val="white"/>
                    </a:solidFill>
                  </a:ln>
                  <a:solidFill>
                    <a:prstClr val="white"/>
                  </a:solidFill>
                  <a:latin typeface="Segoe UI Light" pitchFamily="34" charset="0"/>
                  <a:ea typeface="Tahoma" pitchFamily="34" charset="0"/>
                  <a:cs typeface="Tahoma" pitchFamily="34" charset="0"/>
                </a:rPr>
                <a:t>MyList</a:t>
              </a:r>
              <a:r>
                <a:rPr lang="en-US" sz="2800" dirty="0">
                  <a:ln>
                    <a:solidFill>
                      <a:prstClr val="white"/>
                    </a:solidFill>
                  </a:ln>
                  <a:solidFill>
                    <a:prstClr val="white"/>
                  </a:solidFill>
                  <a:latin typeface="Segoe UI Light" pitchFamily="34" charset="0"/>
                  <a:ea typeface="Tahoma" pitchFamily="34" charset="0"/>
                  <a:cs typeface="Tahoma" pitchFamily="34" charset="0"/>
                </a:rPr>
                <a:t> built, quickly add your items to cart or add to your Transfer Buying Order in just one click!</a:t>
              </a:r>
            </a:p>
          </p:txBody>
        </p:sp>
      </p:grpSp>
    </p:spTree>
    <p:extLst>
      <p:ext uri="{BB962C8B-B14F-4D97-AF65-F5344CB8AC3E}">
        <p14:creationId xmlns:p14="http://schemas.microsoft.com/office/powerpoint/2010/main" val="19367027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6" presetClass="emph" presetSubtype="0" fill="hold" nodeType="withEffect">
                                  <p:stCondLst>
                                    <p:cond delay="0"/>
                                  </p:stCondLst>
                                  <p:childTnLst>
                                    <p:animScale>
                                      <p:cBhvr>
                                        <p:cTn id="9" dur="2000" fill="hold"/>
                                        <p:tgtEl>
                                          <p:spTgt spid="11"/>
                                        </p:tgtEl>
                                      </p:cBhvr>
                                      <p:by x="150000" y="150000"/>
                                    </p:animScale>
                                  </p:childTnLst>
                                </p:cTn>
                              </p:par>
                            </p:childTnLst>
                          </p:cTn>
                        </p:par>
                        <p:par>
                          <p:cTn id="10" fill="hold">
                            <p:stCondLst>
                              <p:cond delay="2000"/>
                            </p:stCondLst>
                            <p:childTnLst>
                              <p:par>
                                <p:cTn id="11" presetID="22" presetClass="entr" presetSubtype="4"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grpSp>
        <p:nvGrpSpPr>
          <p:cNvPr id="9" name="Group 8"/>
          <p:cNvGrpSpPr/>
          <p:nvPr/>
        </p:nvGrpSpPr>
        <p:grpSpPr>
          <a:xfrm>
            <a:off x="1643042" y="952485"/>
            <a:ext cx="6286544" cy="3120786"/>
            <a:chOff x="895367" y="1048053"/>
            <a:chExt cx="3981434" cy="1380821"/>
          </a:xfrm>
        </p:grpSpPr>
        <p:pic>
          <p:nvPicPr>
            <p:cNvPr id="4" name="Picture 3" descr="554545.png"/>
            <p:cNvPicPr>
              <a:picLocks noChangeAspect="1"/>
            </p:cNvPicPr>
            <p:nvPr/>
          </p:nvPicPr>
          <p:blipFill>
            <a:blip r:embed="rId2"/>
            <a:stretch>
              <a:fillRect/>
            </a:stretch>
          </p:blipFill>
          <p:spPr>
            <a:xfrm>
              <a:off x="3495980" y="1048053"/>
              <a:ext cx="1380821" cy="1380821"/>
            </a:xfrm>
            <a:prstGeom prst="rect">
              <a:avLst/>
            </a:prstGeom>
          </p:spPr>
        </p:pic>
        <p:sp>
          <p:nvSpPr>
            <p:cNvPr id="5" name="Rectangle 4"/>
            <p:cNvSpPr/>
            <p:nvPr/>
          </p:nvSpPr>
          <p:spPr>
            <a:xfrm>
              <a:off x="895367" y="1857370"/>
              <a:ext cx="3313895" cy="490243"/>
            </a:xfrm>
            <a:prstGeom prst="rect">
              <a:avLst/>
            </a:prstGeom>
          </p:spPr>
          <p:txBody>
            <a:bodyPr wrap="none">
              <a:spAutoFit/>
            </a:bodyPr>
            <a:lstStyle/>
            <a:p>
              <a:r>
                <a:rPr lang="en-US" sz="6600" dirty="0">
                  <a:ln w="38100">
                    <a:solidFill>
                      <a:srgbClr val="FFC000"/>
                    </a:solidFill>
                  </a:ln>
                  <a:solidFill>
                    <a:srgbClr val="FFC000"/>
                  </a:solidFill>
                  <a:latin typeface="Segoe UI Light" pitchFamily="34" charset="0"/>
                </a:rPr>
                <a:t>Home Advisor</a:t>
              </a:r>
              <a:endParaRPr lang="en-MY" sz="6600" dirty="0">
                <a:ln w="38100">
                  <a:solidFill>
                    <a:srgbClr val="FFC000"/>
                  </a:solidFill>
                </a:ln>
                <a:solidFill>
                  <a:srgbClr val="FFC000"/>
                </a:solidFill>
                <a:latin typeface="Segoe UI Light" pitchFamily="34" charset="0"/>
              </a:endParaRPr>
            </a:p>
          </p:txBody>
        </p:sp>
      </p:grpSp>
      <p:sp>
        <p:nvSpPr>
          <p:cNvPr id="10" name="Rectangle 9"/>
          <p:cNvSpPr/>
          <p:nvPr/>
        </p:nvSpPr>
        <p:spPr>
          <a:xfrm>
            <a:off x="428596" y="4567499"/>
            <a:ext cx="8215370" cy="646331"/>
          </a:xfrm>
          <a:prstGeom prst="rect">
            <a:avLst/>
          </a:prstGeom>
        </p:spPr>
        <p:txBody>
          <a:bodyPr wrap="square">
            <a:spAutoFit/>
          </a:bodyPr>
          <a:lstStyle/>
          <a:p>
            <a:pPr algn="ctr"/>
            <a:r>
              <a:rPr lang="en-US" dirty="0">
                <a:ln>
                  <a:solidFill>
                    <a:prstClr val="white"/>
                  </a:solidFill>
                </a:ln>
                <a:solidFill>
                  <a:prstClr val="white"/>
                </a:solidFill>
                <a:latin typeface="Segoe UI Light" pitchFamily="34" charset="0"/>
              </a:rPr>
              <a:t>Your customers will experience the exact same home advisor on SHOP.COM as you do on UnFranchise.com.</a:t>
            </a:r>
          </a:p>
        </p:txBody>
      </p:sp>
    </p:spTree>
    <p:extLst>
      <p:ext uri="{BB962C8B-B14F-4D97-AF65-F5344CB8AC3E}">
        <p14:creationId xmlns:p14="http://schemas.microsoft.com/office/powerpoint/2010/main" val="66008826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5" name="Picture 4" descr="25hj155jh.png"/>
          <p:cNvPicPr>
            <a:picLocks noChangeAspect="1"/>
          </p:cNvPicPr>
          <p:nvPr/>
        </p:nvPicPr>
        <p:blipFill>
          <a:blip r:embed="rId2" cstate="print"/>
          <a:srcRect b="30502"/>
          <a:stretch>
            <a:fillRect/>
          </a:stretch>
        </p:blipFill>
        <p:spPr>
          <a:xfrm>
            <a:off x="1643042" y="2000241"/>
            <a:ext cx="6000792" cy="2883275"/>
          </a:xfrm>
          <a:prstGeom prst="rect">
            <a:avLst/>
          </a:prstGeom>
        </p:spPr>
      </p:pic>
      <p:sp>
        <p:nvSpPr>
          <p:cNvPr id="4" name="Rectangle 3"/>
          <p:cNvSpPr/>
          <p:nvPr/>
        </p:nvSpPr>
        <p:spPr>
          <a:xfrm>
            <a:off x="2970105" y="857242"/>
            <a:ext cx="3387851" cy="646331"/>
          </a:xfrm>
          <a:prstGeom prst="rect">
            <a:avLst/>
          </a:prstGeom>
        </p:spPr>
        <p:txBody>
          <a:bodyPr wrap="none">
            <a:spAutoFit/>
          </a:bodyPr>
          <a:lstStyle/>
          <a:p>
            <a:r>
              <a:rPr lang="en-US" sz="3600" dirty="0">
                <a:ln>
                  <a:solidFill>
                    <a:srgbClr val="00B0F0"/>
                  </a:solidFill>
                </a:ln>
                <a:solidFill>
                  <a:srgbClr val="00B0F0"/>
                </a:solidFill>
                <a:latin typeface="Segoe UI Light" pitchFamily="34" charset="0"/>
              </a:rPr>
              <a:t>The Difference Is</a:t>
            </a:r>
            <a:endParaRPr lang="en-MY" sz="3600" dirty="0">
              <a:ln>
                <a:solidFill>
                  <a:srgbClr val="00B0F0"/>
                </a:solidFill>
              </a:ln>
              <a:solidFill>
                <a:srgbClr val="00B0F0"/>
              </a:solidFill>
              <a:latin typeface="Segoe UI Light" pitchFamily="34" charset="0"/>
            </a:endParaRPr>
          </a:p>
        </p:txBody>
      </p:sp>
      <p:sp>
        <p:nvSpPr>
          <p:cNvPr id="6" name="Rectangle 5"/>
          <p:cNvSpPr/>
          <p:nvPr/>
        </p:nvSpPr>
        <p:spPr>
          <a:xfrm>
            <a:off x="571472" y="5109628"/>
            <a:ext cx="7715304" cy="707886"/>
          </a:xfrm>
          <a:prstGeom prst="rect">
            <a:avLst/>
          </a:prstGeom>
        </p:spPr>
        <p:txBody>
          <a:bodyPr wrap="square">
            <a:spAutoFit/>
          </a:bodyPr>
          <a:lstStyle/>
          <a:p>
            <a:pPr lvl="1" algn="ctr"/>
            <a:r>
              <a:rPr lang="en-US" sz="2000" dirty="0">
                <a:ln>
                  <a:solidFill>
                    <a:prstClr val="white"/>
                  </a:solidFill>
                </a:ln>
                <a:solidFill>
                  <a:prstClr val="white"/>
                </a:solidFill>
                <a:latin typeface="Segoe UI Light" pitchFamily="34" charset="0"/>
              </a:rPr>
              <a:t>Your customers earn cashback</a:t>
            </a:r>
          </a:p>
          <a:p>
            <a:pPr lvl="1" algn="ctr"/>
            <a:r>
              <a:rPr lang="en-US" sz="2000" dirty="0">
                <a:ln>
                  <a:solidFill>
                    <a:prstClr val="white"/>
                  </a:solidFill>
                </a:ln>
                <a:solidFill>
                  <a:prstClr val="white"/>
                </a:solidFill>
                <a:latin typeface="Segoe UI Light" pitchFamily="34" charset="0"/>
              </a:rPr>
              <a:t>and </a:t>
            </a:r>
            <a:r>
              <a:rPr lang="en-US" sz="2000" dirty="0" smtClean="0">
                <a:ln>
                  <a:solidFill>
                    <a:prstClr val="white"/>
                  </a:solidFill>
                </a:ln>
                <a:solidFill>
                  <a:prstClr val="white"/>
                </a:solidFill>
                <a:latin typeface="Segoe UI Light" pitchFamily="34" charset="0"/>
              </a:rPr>
              <a:t>save </a:t>
            </a:r>
            <a:r>
              <a:rPr lang="en-US" sz="2000" dirty="0">
                <a:ln>
                  <a:solidFill>
                    <a:prstClr val="white"/>
                  </a:solidFill>
                </a:ln>
                <a:solidFill>
                  <a:prstClr val="white"/>
                </a:solidFill>
                <a:latin typeface="Segoe UI Light" pitchFamily="34" charset="0"/>
              </a:rPr>
              <a:t>with the Auto-Ship program.</a:t>
            </a:r>
          </a:p>
        </p:txBody>
      </p:sp>
    </p:spTree>
    <p:extLst>
      <p:ext uri="{BB962C8B-B14F-4D97-AF65-F5344CB8AC3E}">
        <p14:creationId xmlns:p14="http://schemas.microsoft.com/office/powerpoint/2010/main" val="348652656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009824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217841"/>
            <a:ext cx="6131142" cy="16700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217841"/>
            <a:ext cx="6131142" cy="1670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57294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par>
                                <p:cTn id="7" presetID="42" presetClass="path" presetSubtype="0" fill="hold" nodeType="withEffect">
                                  <p:stCondLst>
                                    <p:cond delay="0"/>
                                  </p:stCondLst>
                                  <p:childTnLst>
                                    <p:animMotion origin="layout" path="M 0 -1.96532E-6 L -0.16667 0.05549 " pathEditMode="relative" rAng="0" ptsTypes="AA">
                                      <p:cBhvr>
                                        <p:cTn id="8" dur="2000" fill="hold"/>
                                        <p:tgtEl>
                                          <p:spTgt spid="2"/>
                                        </p:tgtEl>
                                        <p:attrNameLst>
                                          <p:attrName>ppt_x</p:attrName>
                                          <p:attrName>ppt_y</p:attrName>
                                        </p:attrNameLst>
                                      </p:cBhvr>
                                      <p:rCtr x="-8333" y="2775"/>
                                    </p:animMotion>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629"/>
            <a:ext cx="9144001" cy="6854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554980" y="1295400"/>
            <a:ext cx="2369820" cy="3505200"/>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 name="Group 4"/>
          <p:cNvGrpSpPr/>
          <p:nvPr/>
        </p:nvGrpSpPr>
        <p:grpSpPr>
          <a:xfrm>
            <a:off x="592458" y="3962400"/>
            <a:ext cx="5349241" cy="2286000"/>
            <a:chOff x="3657600" y="1524000"/>
            <a:chExt cx="5349241" cy="2286000"/>
          </a:xfrm>
        </p:grpSpPr>
        <p:pic>
          <p:nvPicPr>
            <p:cNvPr id="6" name="Picture 3" descr="C:\Users\markm\Desktop\2013 MAIC\orangebox.jpg"/>
            <p:cNvPicPr>
              <a:picLocks noChangeAspect="1" noChangeArrowheads="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3657600" y="1524000"/>
              <a:ext cx="5349241"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903352" y="2004473"/>
              <a:ext cx="4876801" cy="954107"/>
            </a:xfrm>
            <a:prstGeom prst="rect">
              <a:avLst/>
            </a:prstGeom>
            <a:noFill/>
          </p:spPr>
          <p:txBody>
            <a:bodyPr wrap="square" rtlCol="0">
              <a:spAutoFit/>
            </a:bodyPr>
            <a:lstStyle/>
            <a:p>
              <a:r>
                <a:rPr lang="en-US" sz="2800" dirty="0">
                  <a:ln>
                    <a:solidFill>
                      <a:prstClr val="white"/>
                    </a:solidFill>
                  </a:ln>
                  <a:solidFill>
                    <a:prstClr val="white"/>
                  </a:solidFill>
                  <a:latin typeface="Segoe UI Light" pitchFamily="34" charset="0"/>
                  <a:ea typeface="Tahoma" pitchFamily="34" charset="0"/>
                  <a:cs typeface="Tahoma" pitchFamily="34" charset="0"/>
                </a:rPr>
                <a:t>We have added the option to add to auto-ship from </a:t>
              </a:r>
              <a:r>
                <a:rPr lang="en-US" sz="2800" dirty="0" err="1">
                  <a:ln>
                    <a:solidFill>
                      <a:prstClr val="white"/>
                    </a:solidFill>
                  </a:ln>
                  <a:solidFill>
                    <a:prstClr val="white"/>
                  </a:solidFill>
                  <a:latin typeface="Segoe UI Light" pitchFamily="34" charset="0"/>
                  <a:ea typeface="Tahoma" pitchFamily="34" charset="0"/>
                  <a:cs typeface="Tahoma" pitchFamily="34" charset="0"/>
                </a:rPr>
                <a:t>MyLists</a:t>
              </a:r>
              <a:r>
                <a:rPr lang="en-US" sz="2800" dirty="0">
                  <a:ln>
                    <a:solidFill>
                      <a:prstClr val="white"/>
                    </a:solidFill>
                  </a:ln>
                  <a:solidFill>
                    <a:prstClr val="white"/>
                  </a:solidFill>
                  <a:latin typeface="Segoe UI Light" pitchFamily="34" charset="0"/>
                  <a:ea typeface="Tahoma" pitchFamily="34" charset="0"/>
                  <a:cs typeface="Tahoma" pitchFamily="34" charset="0"/>
                </a:rPr>
                <a:t>.</a:t>
              </a:r>
            </a:p>
          </p:txBody>
        </p:sp>
      </p:grpSp>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217841"/>
            <a:ext cx="6131142" cy="16700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3525" y="1224191"/>
            <a:ext cx="6131142" cy="166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35069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074"/>
                                        </p:tgtEl>
                                      </p:cBhvr>
                                      <p:by x="150000" y="150000"/>
                                    </p:animScale>
                                  </p:childTnLst>
                                </p:cTn>
                              </p:par>
                              <p:par>
                                <p:cTn id="7" presetID="42" presetClass="path" presetSubtype="0" fill="hold" nodeType="withEffect">
                                  <p:stCondLst>
                                    <p:cond delay="0"/>
                                  </p:stCondLst>
                                  <p:childTnLst>
                                    <p:animMotion origin="layout" path="M 0 -1.48148E-6 L -0.21667 -0.05579 " pathEditMode="relative" rAng="0" ptsTypes="AA">
                                      <p:cBhvr>
                                        <p:cTn id="8" dur="2000" fill="hold"/>
                                        <p:tgtEl>
                                          <p:spTgt spid="3074"/>
                                        </p:tgtEl>
                                        <p:attrNameLst>
                                          <p:attrName>ppt_x</p:attrName>
                                          <p:attrName>ppt_y</p:attrName>
                                        </p:attrNameLst>
                                      </p:cBhvr>
                                      <p:rCtr x="-10833" y="-2801"/>
                                    </p:animMotion>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5306" y="2065333"/>
            <a:ext cx="3976694" cy="792163"/>
          </a:xfrm>
        </p:spPr>
        <p:txBody>
          <a:bodyPr>
            <a:noAutofit/>
          </a:bodyPr>
          <a:lstStyle/>
          <a:p>
            <a:pPr algn="ctr"/>
            <a:r>
              <a:rPr lang="en-US" sz="4800" dirty="0" smtClean="0">
                <a:ln>
                  <a:solidFill>
                    <a:srgbClr val="FFC000"/>
                  </a:solidFill>
                </a:ln>
                <a:solidFill>
                  <a:srgbClr val="FFC000"/>
                </a:solidFill>
              </a:rPr>
              <a:t>Home Advisor</a:t>
            </a:r>
            <a:endParaRPr lang="en-US" sz="4800" dirty="0">
              <a:ln>
                <a:solidFill>
                  <a:srgbClr val="FFC000"/>
                </a:solidFill>
              </a:ln>
              <a:solidFill>
                <a:srgbClr val="FFC000"/>
              </a:solidFill>
            </a:endParaRPr>
          </a:p>
        </p:txBody>
      </p:sp>
      <p:sp>
        <p:nvSpPr>
          <p:cNvPr id="3" name="Content Placeholder 2"/>
          <p:cNvSpPr>
            <a:spLocks noGrp="1"/>
          </p:cNvSpPr>
          <p:nvPr>
            <p:ph idx="1"/>
          </p:nvPr>
        </p:nvSpPr>
        <p:spPr>
          <a:xfrm>
            <a:off x="428596" y="3047997"/>
            <a:ext cx="4295804" cy="2857520"/>
          </a:xfrm>
        </p:spPr>
        <p:txBody>
          <a:bodyPr>
            <a:normAutofit/>
          </a:bodyPr>
          <a:lstStyle/>
          <a:p>
            <a:pPr algn="ctr"/>
            <a:r>
              <a:rPr lang="en-US" sz="2000" dirty="0" smtClean="0">
                <a:ln>
                  <a:solidFill>
                    <a:schemeClr val="bg1"/>
                  </a:solidFill>
                </a:ln>
                <a:solidFill>
                  <a:schemeClr val="bg1"/>
                </a:solidFill>
              </a:rPr>
              <a:t>It saves you time:</a:t>
            </a:r>
            <a:endParaRPr lang="en-US" sz="2000" dirty="0">
              <a:ln>
                <a:solidFill>
                  <a:schemeClr val="bg1"/>
                </a:solidFill>
              </a:ln>
              <a:solidFill>
                <a:schemeClr val="bg1"/>
              </a:solidFill>
            </a:endParaRPr>
          </a:p>
          <a:p>
            <a:pPr algn="ctr"/>
            <a:r>
              <a:rPr lang="en-US" sz="2000" dirty="0" smtClean="0">
                <a:ln>
                  <a:solidFill>
                    <a:schemeClr val="bg1"/>
                  </a:solidFill>
                </a:ln>
                <a:solidFill>
                  <a:schemeClr val="bg1"/>
                </a:solidFill>
              </a:rPr>
              <a:t>No longer do you have to fill out a paper form then go online and search for the products individually and then add them to your </a:t>
            </a:r>
            <a:r>
              <a:rPr lang="en-US" sz="2000" dirty="0" err="1" smtClean="0">
                <a:ln>
                  <a:solidFill>
                    <a:schemeClr val="bg1"/>
                  </a:solidFill>
                </a:ln>
                <a:solidFill>
                  <a:schemeClr val="bg1"/>
                </a:solidFill>
              </a:rPr>
              <a:t>MyList</a:t>
            </a:r>
            <a:r>
              <a:rPr lang="en-US" sz="2000" dirty="0" smtClean="0">
                <a:ln>
                  <a:solidFill>
                    <a:schemeClr val="bg1"/>
                  </a:solidFill>
                </a:ln>
                <a:solidFill>
                  <a:schemeClr val="bg1"/>
                </a:solidFill>
              </a:rPr>
              <a:t> one by one.</a:t>
            </a:r>
            <a:endParaRPr lang="en-US" sz="2000" dirty="0">
              <a:ln>
                <a:solidFill>
                  <a:schemeClr val="bg1"/>
                </a:solidFill>
              </a:ln>
              <a:solidFill>
                <a:schemeClr val="bg1"/>
              </a:solidFill>
            </a:endParaRPr>
          </a:p>
        </p:txBody>
      </p:sp>
      <p:pic>
        <p:nvPicPr>
          <p:cNvPr id="266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b="6234"/>
          <a:stretch>
            <a:fillRect/>
          </a:stretch>
        </p:blipFill>
        <p:spPr bwMode="auto">
          <a:xfrm>
            <a:off x="4953000" y="4536"/>
            <a:ext cx="4191000" cy="6853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688103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35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469" t="18088" r="51093" b="9960"/>
          <a:stretch/>
        </p:blipFill>
        <p:spPr bwMode="auto">
          <a:xfrm>
            <a:off x="1295400" y="-1"/>
            <a:ext cx="6248400" cy="68580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561319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111712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6" name="Rectangle 5"/>
          <p:cNvSpPr/>
          <p:nvPr/>
        </p:nvSpPr>
        <p:spPr>
          <a:xfrm>
            <a:off x="4786314" y="0"/>
            <a:ext cx="4357686"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endParaRPr>
          </a:p>
        </p:txBody>
      </p:sp>
      <p:sp>
        <p:nvSpPr>
          <p:cNvPr id="4" name="Rectangle 3"/>
          <p:cNvSpPr/>
          <p:nvPr/>
        </p:nvSpPr>
        <p:spPr>
          <a:xfrm>
            <a:off x="275646" y="4400339"/>
            <a:ext cx="4296369" cy="1200329"/>
          </a:xfrm>
          <a:prstGeom prst="rect">
            <a:avLst/>
          </a:prstGeom>
        </p:spPr>
        <p:txBody>
          <a:bodyPr wrap="none">
            <a:spAutoFit/>
          </a:bodyPr>
          <a:lstStyle/>
          <a:p>
            <a:r>
              <a:rPr lang="en-US" sz="7200" dirty="0">
                <a:ln>
                  <a:solidFill>
                    <a:prstClr val="white"/>
                  </a:solidFill>
                </a:ln>
                <a:solidFill>
                  <a:prstClr val="white"/>
                </a:solidFill>
                <a:latin typeface="Segoe UI Light" pitchFamily="34" charset="0"/>
              </a:rPr>
              <a:t>Next Steps</a:t>
            </a:r>
            <a:endParaRPr lang="en-MY" sz="7200" dirty="0">
              <a:ln>
                <a:solidFill>
                  <a:prstClr val="white"/>
                </a:solidFill>
              </a:ln>
              <a:solidFill>
                <a:prstClr val="white"/>
              </a:solidFill>
              <a:latin typeface="Segoe UI Light" pitchFamily="34" charset="0"/>
            </a:endParaRPr>
          </a:p>
        </p:txBody>
      </p:sp>
      <p:sp>
        <p:nvSpPr>
          <p:cNvPr id="5" name="Rectangle 4"/>
          <p:cNvSpPr/>
          <p:nvPr/>
        </p:nvSpPr>
        <p:spPr>
          <a:xfrm>
            <a:off x="5000628" y="769133"/>
            <a:ext cx="4000496" cy="923330"/>
          </a:xfrm>
          <a:prstGeom prst="rect">
            <a:avLst/>
          </a:prstGeom>
        </p:spPr>
        <p:txBody>
          <a:bodyPr wrap="square">
            <a:spAutoFit/>
          </a:bodyPr>
          <a:lstStyle/>
          <a:p>
            <a:pPr algn="ctr"/>
            <a:r>
              <a:rPr lang="en-US" dirty="0">
                <a:ln>
                  <a:solidFill>
                    <a:prstClr val="black">
                      <a:lumMod val="85000"/>
                      <a:lumOff val="15000"/>
                    </a:prstClr>
                  </a:solidFill>
                </a:ln>
                <a:solidFill>
                  <a:prstClr val="black">
                    <a:lumMod val="85000"/>
                    <a:lumOff val="15000"/>
                  </a:prstClr>
                </a:solidFill>
                <a:latin typeface="Segoe UI Light" pitchFamily="34" charset="0"/>
              </a:rPr>
              <a:t>Imagine if we had most brands of consumable products available that you are already buying everyday</a:t>
            </a:r>
          </a:p>
        </p:txBody>
      </p:sp>
      <p:pic>
        <p:nvPicPr>
          <p:cNvPr id="8" name="Picture 7" descr="Footprint.png"/>
          <p:cNvPicPr>
            <a:picLocks noChangeAspect="1"/>
          </p:cNvPicPr>
          <p:nvPr/>
        </p:nvPicPr>
        <p:blipFill>
          <a:blip r:embed="rId2" cstate="print"/>
          <a:stretch>
            <a:fillRect/>
          </a:stretch>
        </p:blipFill>
        <p:spPr>
          <a:xfrm rot="5888376" flipV="1">
            <a:off x="357821" y="1560787"/>
            <a:ext cx="3596277" cy="1949456"/>
          </a:xfrm>
          <a:prstGeom prst="rect">
            <a:avLst/>
          </a:prstGeom>
        </p:spPr>
      </p:pic>
      <p:pic>
        <p:nvPicPr>
          <p:cNvPr id="10" name="Picture 9" descr="FreeGreatPicture.png"/>
          <p:cNvPicPr>
            <a:picLocks noChangeAspect="1"/>
          </p:cNvPicPr>
          <p:nvPr/>
        </p:nvPicPr>
        <p:blipFill>
          <a:blip r:embed="rId3" cstate="print"/>
          <a:srcRect l="17041" r="20703" b="5859"/>
          <a:stretch>
            <a:fillRect/>
          </a:stretch>
        </p:blipFill>
        <p:spPr>
          <a:xfrm>
            <a:off x="5143504" y="2266953"/>
            <a:ext cx="3643338" cy="4591081"/>
          </a:xfrm>
          <a:prstGeom prst="rect">
            <a:avLst/>
          </a:prstGeom>
        </p:spPr>
      </p:pic>
    </p:spTree>
    <p:extLst>
      <p:ext uri="{BB962C8B-B14F-4D97-AF65-F5344CB8AC3E}">
        <p14:creationId xmlns:p14="http://schemas.microsoft.com/office/powerpoint/2010/main" val="343565796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64999">
              <a:schemeClr val="bg1">
                <a:lumMod val="85000"/>
              </a:schemeClr>
            </a:gs>
            <a:gs pos="100000">
              <a:schemeClr val="bg1">
                <a:lumMod val="75000"/>
              </a:scheme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3" name="Group 2"/>
          <p:cNvGrpSpPr/>
          <p:nvPr/>
        </p:nvGrpSpPr>
        <p:grpSpPr>
          <a:xfrm>
            <a:off x="152400" y="1524000"/>
            <a:ext cx="8839200" cy="5181600"/>
            <a:chOff x="1357290" y="2095501"/>
            <a:chExt cx="6500858" cy="4000528"/>
          </a:xfrm>
        </p:grpSpPr>
        <p:sp>
          <p:nvSpPr>
            <p:cNvPr id="4" name="Rectangle 3"/>
            <p:cNvSpPr/>
            <p:nvPr/>
          </p:nvSpPr>
          <p:spPr>
            <a:xfrm>
              <a:off x="1357290" y="2095501"/>
              <a:ext cx="3214710" cy="1943113"/>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n>
                    <a:solidFill>
                      <a:prstClr val="white"/>
                    </a:solidFill>
                  </a:ln>
                  <a:solidFill>
                    <a:prstClr val="white"/>
                  </a:solidFill>
                  <a:latin typeface="Segoe UI Light" pitchFamily="34" charset="0"/>
                  <a:ea typeface="Tahoma" pitchFamily="34" charset="0"/>
                  <a:cs typeface="Tahoma" pitchFamily="34" charset="0"/>
                </a:rPr>
                <a:t>Market America / SHOP.COM is ENTERING, not partnering, in the consumer packaged goods industry. </a:t>
              </a:r>
            </a:p>
          </p:txBody>
        </p:sp>
        <p:sp>
          <p:nvSpPr>
            <p:cNvPr id="5" name="Rectangle 4"/>
            <p:cNvSpPr/>
            <p:nvPr/>
          </p:nvSpPr>
          <p:spPr>
            <a:xfrm>
              <a:off x="4643438" y="2095501"/>
              <a:ext cx="3214710" cy="1943113"/>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n>
                    <a:solidFill>
                      <a:prstClr val="white"/>
                    </a:solidFill>
                  </a:ln>
                  <a:solidFill>
                    <a:prstClr val="white"/>
                  </a:solidFill>
                  <a:latin typeface="Segoe UI Light" pitchFamily="34" charset="0"/>
                  <a:ea typeface="Tahoma" pitchFamily="34" charset="0"/>
                  <a:cs typeface="Tahoma" pitchFamily="34" charset="0"/>
                </a:rPr>
                <a:t>Consumer packaged goods are home essential products such as cereal, coffee, trash bags, deodorants, tooth paste. </a:t>
              </a:r>
            </a:p>
          </p:txBody>
        </p:sp>
        <p:sp>
          <p:nvSpPr>
            <p:cNvPr id="6" name="Rectangle 5"/>
            <p:cNvSpPr/>
            <p:nvPr/>
          </p:nvSpPr>
          <p:spPr>
            <a:xfrm>
              <a:off x="1357290" y="4152916"/>
              <a:ext cx="6500858" cy="1943113"/>
            </a:xfrm>
            <a:prstGeom prst="rect">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n>
                    <a:solidFill>
                      <a:prstClr val="white"/>
                    </a:solidFill>
                  </a:ln>
                  <a:solidFill>
                    <a:prstClr val="white"/>
                  </a:solidFill>
                  <a:latin typeface="Segoe UI Light" pitchFamily="34" charset="0"/>
                  <a:ea typeface="Tahoma" pitchFamily="34" charset="0"/>
                  <a:cs typeface="Tahoma" pitchFamily="34" charset="0"/>
                </a:rPr>
                <a:t>Basically all non-perishable items that you can buy in a grocery store.</a:t>
              </a:r>
            </a:p>
          </p:txBody>
        </p:sp>
      </p:grpSp>
      <p:sp>
        <p:nvSpPr>
          <p:cNvPr id="7" name="Rectangle 6"/>
          <p:cNvSpPr/>
          <p:nvPr/>
        </p:nvSpPr>
        <p:spPr>
          <a:xfrm>
            <a:off x="1827530" y="761991"/>
            <a:ext cx="5530553" cy="646331"/>
          </a:xfrm>
          <a:prstGeom prst="rect">
            <a:avLst/>
          </a:prstGeom>
        </p:spPr>
        <p:txBody>
          <a:bodyPr wrap="none">
            <a:spAutoFit/>
          </a:bodyPr>
          <a:lstStyle/>
          <a:p>
            <a:r>
              <a:rPr lang="en-US" sz="3600" dirty="0">
                <a:ln>
                  <a:solidFill>
                    <a:srgbClr val="0070C0"/>
                  </a:solidFill>
                </a:ln>
                <a:solidFill>
                  <a:srgbClr val="0070C0"/>
                </a:solidFill>
                <a:latin typeface="Segoe UI Light" pitchFamily="34" charset="0"/>
              </a:rPr>
              <a:t>Consumer Packaged Goods</a:t>
            </a:r>
            <a:endParaRPr lang="en-MY" sz="3600" dirty="0">
              <a:ln>
                <a:solidFill>
                  <a:srgbClr val="0070C0"/>
                </a:solidFill>
              </a:ln>
              <a:solidFill>
                <a:srgbClr val="0070C0"/>
              </a:solidFill>
              <a:latin typeface="Segoe UI Light" pitchFamily="34" charset="0"/>
            </a:endParaRPr>
          </a:p>
        </p:txBody>
      </p:sp>
    </p:spTree>
    <p:extLst>
      <p:ext uri="{BB962C8B-B14F-4D97-AF65-F5344CB8AC3E}">
        <p14:creationId xmlns:p14="http://schemas.microsoft.com/office/powerpoint/2010/main" val="285290488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Rectangle 3"/>
          <p:cNvSpPr/>
          <p:nvPr/>
        </p:nvSpPr>
        <p:spPr>
          <a:xfrm>
            <a:off x="1000100" y="2666995"/>
            <a:ext cx="7286676" cy="1077218"/>
          </a:xfrm>
          <a:prstGeom prst="rect">
            <a:avLst/>
          </a:prstGeom>
        </p:spPr>
        <p:txBody>
          <a:bodyPr wrap="square">
            <a:spAutoFit/>
          </a:bodyPr>
          <a:lstStyle/>
          <a:p>
            <a:pPr algn="ctr"/>
            <a:r>
              <a:rPr lang="en-US" sz="3200" dirty="0">
                <a:ln>
                  <a:solidFill>
                    <a:prstClr val="white"/>
                  </a:solidFill>
                </a:ln>
                <a:solidFill>
                  <a:prstClr val="white"/>
                </a:solidFill>
                <a:latin typeface="Segoe UI Light" pitchFamily="34" charset="0"/>
              </a:rPr>
              <a:t>Only 1% of consumer packaged goods are purchased online.</a:t>
            </a:r>
          </a:p>
        </p:txBody>
      </p:sp>
      <p:sp>
        <p:nvSpPr>
          <p:cNvPr id="5" name="Rectangle 4"/>
          <p:cNvSpPr/>
          <p:nvPr/>
        </p:nvSpPr>
        <p:spPr>
          <a:xfrm>
            <a:off x="1571604" y="4572008"/>
            <a:ext cx="6000792" cy="369332"/>
          </a:xfrm>
          <a:prstGeom prst="rect">
            <a:avLst/>
          </a:prstGeom>
        </p:spPr>
        <p:txBody>
          <a:bodyPr wrap="square">
            <a:spAutoFit/>
          </a:bodyPr>
          <a:lstStyle/>
          <a:p>
            <a:pPr algn="ct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egoe UI Light" pitchFamily="34" charset="0"/>
              </a:rPr>
              <a:t>Market America / SHOP.COM are going to change that.</a:t>
            </a:r>
          </a:p>
        </p:txBody>
      </p:sp>
      <p:sp>
        <p:nvSpPr>
          <p:cNvPr id="2" name="Rectangle 1"/>
          <p:cNvSpPr/>
          <p:nvPr/>
        </p:nvSpPr>
        <p:spPr>
          <a:xfrm>
            <a:off x="1014591" y="1130554"/>
            <a:ext cx="7403309" cy="584775"/>
          </a:xfrm>
          <a:prstGeom prst="rect">
            <a:avLst/>
          </a:prstGeom>
        </p:spPr>
        <p:txBody>
          <a:bodyPr wrap="none">
            <a:spAutoFit/>
          </a:bodyPr>
          <a:lstStyle/>
          <a:p>
            <a:r>
              <a:rPr lang="en-US" sz="3200" b="1" dirty="0">
                <a:ln>
                  <a:solidFill>
                    <a:prstClr val="white"/>
                  </a:solidFill>
                </a:ln>
                <a:solidFill>
                  <a:prstClr val="white"/>
                </a:solidFill>
              </a:rPr>
              <a:t>Total retail sales in 2012 were $1.1 Trillion </a:t>
            </a:r>
          </a:p>
        </p:txBody>
      </p:sp>
      <p:sp>
        <p:nvSpPr>
          <p:cNvPr id="6" name="Title 1"/>
          <p:cNvSpPr>
            <a:spLocks noGrp="1"/>
          </p:cNvSpPr>
          <p:nvPr>
            <p:ph type="title"/>
          </p:nvPr>
        </p:nvSpPr>
        <p:spPr>
          <a:xfrm>
            <a:off x="1066800" y="338389"/>
            <a:ext cx="6934200" cy="792163"/>
          </a:xfrm>
        </p:spPr>
        <p:txBody>
          <a:bodyPr/>
          <a:lstStyle/>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Consumer Packaged Goods</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422354175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5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endParaRPr>
          </a:p>
        </p:txBody>
      </p:sp>
      <p:sp>
        <p:nvSpPr>
          <p:cNvPr id="5" name="TextBox 4"/>
          <p:cNvSpPr txBox="1"/>
          <p:nvPr/>
        </p:nvSpPr>
        <p:spPr>
          <a:xfrm>
            <a:off x="2061808" y="2857510"/>
            <a:ext cx="5246501" cy="1015663"/>
          </a:xfrm>
          <a:prstGeom prst="rect">
            <a:avLst/>
          </a:prstGeom>
          <a:noFill/>
        </p:spPr>
        <p:txBody>
          <a:bodyPr wrap="none" rtlCol="0">
            <a:spAutoFit/>
          </a:bodyPr>
          <a:lstStyle/>
          <a:p>
            <a:r>
              <a:rPr lang="en-US" sz="6000" dirty="0">
                <a:ln w="38100">
                  <a:solidFill>
                    <a:prstClr val="white"/>
                  </a:solidFill>
                </a:ln>
                <a:solidFill>
                  <a:prstClr val="white"/>
                </a:solidFill>
                <a:latin typeface="Segoe UI Light" pitchFamily="34" charset="0"/>
              </a:rPr>
              <a:t>MA Online CPG</a:t>
            </a:r>
          </a:p>
        </p:txBody>
      </p:sp>
    </p:spTree>
    <p:extLst>
      <p:ext uri="{BB962C8B-B14F-4D97-AF65-F5344CB8AC3E}">
        <p14:creationId xmlns:p14="http://schemas.microsoft.com/office/powerpoint/2010/main" val="223503030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9537" r="9928" b="22427"/>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832"/>
            <a:ext cx="1143000" cy="1143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 y="9832"/>
            <a:ext cx="1143000" cy="1143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0"/>
            <a:ext cx="1143000" cy="1143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1700" y="0"/>
            <a:ext cx="1143000" cy="1143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18" y="9833"/>
            <a:ext cx="697715" cy="11331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14" y="9833"/>
            <a:ext cx="697715" cy="11331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6428" y="9833"/>
            <a:ext cx="697715" cy="11331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5222" y="3"/>
            <a:ext cx="585815" cy="11245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23154" y="3"/>
            <a:ext cx="585815" cy="11245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58218" y="3"/>
            <a:ext cx="585815" cy="11245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descr="http://members.gocivilairpatrol.com/media/static/Cheerios_l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1371603"/>
            <a:ext cx="762000" cy="11252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 name="Picture 8" descr="http://members.gocivilairpatrol.com/media/static/Cheerios_l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600" y="1371603"/>
            <a:ext cx="762000" cy="11252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 name="Picture 8" descr="http://members.gocivilairpatrol.com/media/static/Cheerios_l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28800" y="1371603"/>
            <a:ext cx="762000" cy="11252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8204" y="1363591"/>
            <a:ext cx="1490996" cy="11332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62204" y="1363590"/>
            <a:ext cx="1490996" cy="11332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33225" y="1371602"/>
            <a:ext cx="605785" cy="11032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52428" y="1371602"/>
            <a:ext cx="605785" cy="11032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62033" y="1371602"/>
            <a:ext cx="605785" cy="11032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descr="Bathroom Tissue, 1-Ply, Unscente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141" y="3549997"/>
            <a:ext cx="1684422" cy="16844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9" name="Picture 12" descr="Bathroom Tissue, 1-Ply, Unscente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53797" y="3549997"/>
            <a:ext cx="1684422" cy="16844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8" name="Picture 14" descr="Adult Flushable Wipes Double Pack, Refill"/>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95660" y="3476892"/>
            <a:ext cx="1227480" cy="1227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1" name="Picture 14" descr="Adult Flushable Wipes Double Pack, Refill"/>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48185"/>
          <a:stretch/>
        </p:blipFill>
        <p:spPr bwMode="auto">
          <a:xfrm>
            <a:off x="3518848" y="4601752"/>
            <a:ext cx="1227480" cy="6360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2" name="Picture 14" descr="Adult Flushable Wipes Double Pack, Refill"/>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07192" y="3489183"/>
            <a:ext cx="1227480" cy="1227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3" name="Picture 14" descr="Adult Flushable Wipes Double Pack, Refill"/>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46182"/>
          <a:stretch/>
        </p:blipFill>
        <p:spPr bwMode="auto">
          <a:xfrm>
            <a:off x="4630380" y="4589472"/>
            <a:ext cx="1227480" cy="6606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40" name="Picture 16" descr="1265391_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887" y="5486401"/>
            <a:ext cx="957928" cy="13783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5" name="Picture 16" descr="1265391_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23272" y="5486401"/>
            <a:ext cx="957928" cy="13783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42" name="Picture 18" descr="Dog Food, Healthy Weight "/>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19300" y="5486401"/>
            <a:ext cx="819506" cy="12511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7" name="Picture 18" descr="Dog Food, Healthy Weight "/>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708882" y="5497461"/>
            <a:ext cx="819506" cy="12511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44" name="Picture 20" descr="Cat Food, Original Medley"/>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175370" y="5410201"/>
            <a:ext cx="762818" cy="1295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9" name="Picture 20" descr="Cat Food, Original Medley"/>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90582" y="5406513"/>
            <a:ext cx="762818" cy="1295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 name="Picture 22" descr="Adult Cat Food, Original Choic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787568" y="5527438"/>
            <a:ext cx="841835" cy="1248985"/>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Dry Cat Food,  Savory Chicken &amp; Turkey"/>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720047" y="5527428"/>
            <a:ext cx="1031554" cy="12171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50" name="Picture 26" descr="Mini Snack Food, Small Dog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604732" y="5535924"/>
            <a:ext cx="1075625" cy="11659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52" name="Picture 28" descr="1262603_0"/>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025742" y="4035693"/>
            <a:ext cx="695438" cy="13373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5" name="Picture 28" descr="1262603_0"/>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619860" y="4030873"/>
            <a:ext cx="695438" cy="13373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54" name="Picture 30" descr="1060284_0"/>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325629" y="4159461"/>
            <a:ext cx="1179285" cy="1114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7" name="Picture 30" descr="1060284_0"/>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031393" y="4253832"/>
            <a:ext cx="1179285" cy="1114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56" name="Picture 32" descr="1263447_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062204" y="2752939"/>
            <a:ext cx="914400" cy="1060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58" name="Picture 34" descr="Cheese Flavored Snacks"/>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248407" y="2600059"/>
            <a:ext cx="762399" cy="112948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34" descr="Cheese Flavored Snacks"/>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480237" y="2667000"/>
            <a:ext cx="762399" cy="1129480"/>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Snack Mix, Traditional"/>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166450" y="2590800"/>
            <a:ext cx="728515" cy="112948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36" descr="Snack Mix, Traditional"/>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318853" y="2667000"/>
            <a:ext cx="728515" cy="1129480"/>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Nacho Cheese Flavored Tortilla Chips"/>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062473" y="2612655"/>
            <a:ext cx="799084" cy="1183828"/>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Clear Gel, Wild Rain, Sport Scent"/>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101014" y="2743201"/>
            <a:ext cx="473144" cy="1034195"/>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2" descr="Clear Gel, Wild Rain, Sport Scent"/>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866900" y="2778909"/>
            <a:ext cx="473144" cy="1034195"/>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Night Time Cold &amp; Cough, Grape"/>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990613" y="2667012"/>
            <a:ext cx="510689" cy="1187649"/>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Multi-Symptom Warming Liquid, Honey Lemon, Nighttime"/>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91823" y="2800421"/>
            <a:ext cx="632078" cy="1113795"/>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6" descr="Multi-Symptom Warming Liquid, Honey Lemon, Nighttime"/>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391194" y="2800421"/>
            <a:ext cx="632078" cy="111379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4" descr="Night Time Cold &amp; Cough, Grape"/>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295418" y="2723788"/>
            <a:ext cx="510689" cy="1187649"/>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Pain Reliever/Nighttime Sleep-Aid"/>
          <p:cNvPicPr>
            <a:picLocks noChangeAspect="1" noChangeArrowheads="1"/>
          </p:cNvPicPr>
          <p:nvPr/>
        </p:nvPicPr>
        <p:blipFill rotWithShape="1">
          <a:blip r:embed="rId26" cstate="print">
            <a:extLst>
              <a:ext uri="{28A0092B-C50C-407E-A947-70E740481C1C}">
                <a14:useLocalDpi xmlns:a14="http://schemas.microsoft.com/office/drawing/2010/main" val="0"/>
              </a:ext>
            </a:extLst>
          </a:blip>
          <a:srcRect t="36237"/>
          <a:stretch/>
        </p:blipFill>
        <p:spPr bwMode="auto">
          <a:xfrm>
            <a:off x="2655645" y="3317600"/>
            <a:ext cx="1133530" cy="562741"/>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8" descr="Pain Reliever/Nighttime Sleep-Aid"/>
          <p:cNvPicPr>
            <a:picLocks noChangeAspect="1" noChangeArrowheads="1"/>
          </p:cNvPicPr>
          <p:nvPr/>
        </p:nvPicPr>
        <p:blipFill rotWithShape="1">
          <a:blip r:embed="rId26" cstate="print">
            <a:extLst>
              <a:ext uri="{28A0092B-C50C-407E-A947-70E740481C1C}">
                <a14:useLocalDpi xmlns:a14="http://schemas.microsoft.com/office/drawing/2010/main" val="0"/>
              </a:ext>
            </a:extLst>
          </a:blip>
          <a:srcRect t="36237"/>
          <a:stretch/>
        </p:blipFill>
        <p:spPr bwMode="auto">
          <a:xfrm>
            <a:off x="2645828" y="2942460"/>
            <a:ext cx="1133530" cy="562741"/>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1035754_0"/>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3793358" y="3221189"/>
            <a:ext cx="1235842" cy="883627"/>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50" descr="1035754_0"/>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3789175" y="2667001"/>
            <a:ext cx="1235842" cy="883627"/>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http://www.presentermedia.com/tp/jaoDmcOF/shopping_cart_side_view.pn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334688" y="2851261"/>
            <a:ext cx="9975393" cy="873844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32" descr="1263447_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410812" y="2851262"/>
            <a:ext cx="914400" cy="1060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64" name="Picture 40" descr="Nacho Cheese Flavored Tortilla Chips"/>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332169" y="2629275"/>
            <a:ext cx="799084" cy="1183828"/>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8" descr="http://members.gocivilairpatrol.com/media/static/Cheerios_l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7000" y="1371603"/>
            <a:ext cx="762000" cy="11252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3212" y="9835"/>
            <a:ext cx="585815" cy="11245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6" name="Picture 22" descr="Adult Cat Food, Original Choic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549579" y="5497472"/>
            <a:ext cx="841835" cy="12489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6243" y="9833"/>
            <a:ext cx="697715" cy="11331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42830" y="1363578"/>
            <a:ext cx="605785" cy="11032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77" name="Picture 5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124200" y="3060703"/>
            <a:ext cx="7278687" cy="730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98600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69"/>
                                        </p:tgtEl>
                                      </p:cBhvr>
                                      <p:by x="150000" y="150000"/>
                                    </p:animScale>
                                  </p:childTnLst>
                                </p:cTn>
                              </p:par>
                            </p:childTnLst>
                          </p:cTn>
                        </p:par>
                        <p:par>
                          <p:cTn id="7" fill="hold">
                            <p:stCondLst>
                              <p:cond delay="1000"/>
                            </p:stCondLst>
                            <p:childTnLst>
                              <p:par>
                                <p:cTn id="8" presetID="42" presetClass="path" presetSubtype="0" accel="50000" decel="50000" fill="hold" nodeType="afterEffect">
                                  <p:stCondLst>
                                    <p:cond delay="0"/>
                                  </p:stCondLst>
                                  <p:childTnLst>
                                    <p:animMotion origin="layout" path="M -3.33333E-6 -4.44444E-6 L -0.29166 0.58473 " pathEditMode="relative" rAng="0" ptsTypes="AA">
                                      <p:cBhvr>
                                        <p:cTn id="9" dur="1000" fill="hold"/>
                                        <p:tgtEl>
                                          <p:spTgt spid="69"/>
                                        </p:tgtEl>
                                        <p:attrNameLst>
                                          <p:attrName>ppt_x</p:attrName>
                                          <p:attrName>ppt_y</p:attrName>
                                        </p:attrNameLst>
                                      </p:cBhvr>
                                      <p:rCtr x="-14583" y="29236"/>
                                    </p:animMotion>
                                  </p:childTnLst>
                                </p:cTn>
                              </p:par>
                            </p:childTnLst>
                          </p:cTn>
                        </p:par>
                        <p:par>
                          <p:cTn id="10" fill="hold">
                            <p:stCondLst>
                              <p:cond delay="2000"/>
                            </p:stCondLst>
                            <p:childTnLst>
                              <p:par>
                                <p:cTn id="11" presetID="6" presetClass="emph" presetSubtype="0" fill="hold" nodeType="afterEffect">
                                  <p:stCondLst>
                                    <p:cond delay="0"/>
                                  </p:stCondLst>
                                  <p:childTnLst>
                                    <p:animScale>
                                      <p:cBhvr>
                                        <p:cTn id="12" dur="1000" fill="hold"/>
                                        <p:tgtEl>
                                          <p:spTgt spid="1030"/>
                                        </p:tgtEl>
                                      </p:cBhvr>
                                      <p:by x="150000" y="150000"/>
                                    </p:animScale>
                                  </p:childTnLst>
                                </p:cTn>
                              </p:par>
                              <p:par>
                                <p:cTn id="13" presetID="42" presetClass="path" presetSubtype="0" accel="50000" decel="50000" fill="hold" nodeType="withEffect">
                                  <p:stCondLst>
                                    <p:cond delay="0"/>
                                  </p:stCondLst>
                                  <p:childTnLst>
                                    <p:animMotion origin="layout" path="M -1.11111E-6 -3.33333E-6 L -0.14028 0.22778 " pathEditMode="relative" rAng="0" ptsTypes="AA">
                                      <p:cBhvr>
                                        <p:cTn id="14" dur="1000" fill="hold"/>
                                        <p:tgtEl>
                                          <p:spTgt spid="1030"/>
                                        </p:tgtEl>
                                        <p:attrNameLst>
                                          <p:attrName>ppt_x</p:attrName>
                                          <p:attrName>ppt_y</p:attrName>
                                        </p:attrNameLst>
                                      </p:cBhvr>
                                      <p:rCtr x="-7014" y="11389"/>
                                    </p:animMotion>
                                  </p:childTnLst>
                                </p:cTn>
                              </p:par>
                            </p:childTnLst>
                          </p:cTn>
                        </p:par>
                        <p:par>
                          <p:cTn id="15" fill="hold">
                            <p:stCondLst>
                              <p:cond delay="3000"/>
                            </p:stCondLst>
                            <p:childTnLst>
                              <p:par>
                                <p:cTn id="16" presetID="42" presetClass="path" presetSubtype="0" accel="50000" decel="50000" fill="hold" nodeType="afterEffect">
                                  <p:stCondLst>
                                    <p:cond delay="0"/>
                                  </p:stCondLst>
                                  <p:childTnLst>
                                    <p:animMotion origin="layout" path="M -0.14028 0.22778 L -0.62361 0.80556 " pathEditMode="relative" rAng="0" ptsTypes="AA">
                                      <p:cBhvr>
                                        <p:cTn id="17" dur="1000" fill="hold"/>
                                        <p:tgtEl>
                                          <p:spTgt spid="1030"/>
                                        </p:tgtEl>
                                        <p:attrNameLst>
                                          <p:attrName>ppt_x</p:attrName>
                                          <p:attrName>ppt_y</p:attrName>
                                        </p:attrNameLst>
                                      </p:cBhvr>
                                      <p:rCtr x="-24167" y="28889"/>
                                    </p:animMotion>
                                  </p:childTnLst>
                                </p:cTn>
                              </p:par>
                            </p:childTnLst>
                          </p:cTn>
                        </p:par>
                        <p:par>
                          <p:cTn id="18" fill="hold">
                            <p:stCondLst>
                              <p:cond delay="4000"/>
                            </p:stCondLst>
                            <p:childTnLst>
                              <p:par>
                                <p:cTn id="19" presetID="6" presetClass="emph" presetSubtype="0" fill="hold" nodeType="afterEffect">
                                  <p:stCondLst>
                                    <p:cond delay="0"/>
                                  </p:stCondLst>
                                  <p:childTnLst>
                                    <p:animScale>
                                      <p:cBhvr>
                                        <p:cTn id="20" dur="1000" fill="hold"/>
                                        <p:tgtEl>
                                          <p:spTgt spid="49"/>
                                        </p:tgtEl>
                                      </p:cBhvr>
                                      <p:by x="150000" y="150000"/>
                                    </p:animScale>
                                  </p:childTnLst>
                                </p:cTn>
                              </p:par>
                            </p:childTnLst>
                          </p:cTn>
                        </p:par>
                        <p:par>
                          <p:cTn id="21" fill="hold">
                            <p:stCondLst>
                              <p:cond delay="5000"/>
                            </p:stCondLst>
                            <p:childTnLst>
                              <p:par>
                                <p:cTn id="22" presetID="42" presetClass="path" presetSubtype="0" accel="50000" decel="50000" fill="hold" nodeType="afterEffect">
                                  <p:stCondLst>
                                    <p:cond delay="0"/>
                                  </p:stCondLst>
                                  <p:childTnLst>
                                    <p:animMotion origin="layout" path="M 3.33333E-6 4.44444E-6 L -0.425 0.39583 " pathEditMode="relative" rAng="0" ptsTypes="AA">
                                      <p:cBhvr>
                                        <p:cTn id="23" dur="1000" fill="hold"/>
                                        <p:tgtEl>
                                          <p:spTgt spid="49"/>
                                        </p:tgtEl>
                                        <p:attrNameLst>
                                          <p:attrName>ppt_x</p:attrName>
                                          <p:attrName>ppt_y</p:attrName>
                                        </p:attrNameLst>
                                      </p:cBhvr>
                                      <p:rCtr x="-21250" y="19792"/>
                                    </p:animMotion>
                                  </p:childTnLst>
                                </p:cTn>
                              </p:par>
                            </p:childTnLst>
                          </p:cTn>
                        </p:par>
                        <p:par>
                          <p:cTn id="24" fill="hold">
                            <p:stCondLst>
                              <p:cond delay="6000"/>
                            </p:stCondLst>
                            <p:childTnLst>
                              <p:par>
                                <p:cTn id="25" presetID="6" presetClass="emph" presetSubtype="0" fill="hold" nodeType="afterEffect">
                                  <p:stCondLst>
                                    <p:cond delay="0"/>
                                  </p:stCondLst>
                                  <p:childTnLst>
                                    <p:animScale>
                                      <p:cBhvr>
                                        <p:cTn id="26" dur="1000" fill="hold"/>
                                        <p:tgtEl>
                                          <p:spTgt spid="1064"/>
                                        </p:tgtEl>
                                      </p:cBhvr>
                                      <p:by x="150000" y="150000"/>
                                    </p:animScale>
                                  </p:childTnLst>
                                </p:cTn>
                              </p:par>
                              <p:par>
                                <p:cTn id="27" presetID="42" presetClass="path" presetSubtype="0" accel="50000" decel="50000" fill="hold" nodeType="withEffect">
                                  <p:stCondLst>
                                    <p:cond delay="0"/>
                                  </p:stCondLst>
                                  <p:childTnLst>
                                    <p:animMotion origin="layout" path="M -1.11111E-6 3.33333E-6 L -0.61319 0.04143 " pathEditMode="relative" rAng="0" ptsTypes="AA">
                                      <p:cBhvr>
                                        <p:cTn id="28" dur="1000" fill="hold"/>
                                        <p:tgtEl>
                                          <p:spTgt spid="1064"/>
                                        </p:tgtEl>
                                        <p:attrNameLst>
                                          <p:attrName>ppt_x</p:attrName>
                                          <p:attrName>ppt_y</p:attrName>
                                        </p:attrNameLst>
                                      </p:cBhvr>
                                      <p:rCtr x="-30660" y="2060"/>
                                    </p:animMotion>
                                  </p:childTnLst>
                                </p:cTn>
                              </p:par>
                            </p:childTnLst>
                          </p:cTn>
                        </p:par>
                        <p:par>
                          <p:cTn id="29" fill="hold">
                            <p:stCondLst>
                              <p:cond delay="7000"/>
                            </p:stCondLst>
                            <p:childTnLst>
                              <p:par>
                                <p:cTn id="30" presetID="42" presetClass="path" presetSubtype="0" accel="50000" decel="50000" fill="hold" nodeType="afterEffect">
                                  <p:stCondLst>
                                    <p:cond delay="0"/>
                                  </p:stCondLst>
                                  <p:childTnLst>
                                    <p:animMotion origin="layout" path="M -0.61319 0.04143 L -0.62153 0.39699 " pathEditMode="relative" rAng="0" ptsTypes="AA">
                                      <p:cBhvr>
                                        <p:cTn id="31" dur="1000" fill="hold"/>
                                        <p:tgtEl>
                                          <p:spTgt spid="1064"/>
                                        </p:tgtEl>
                                        <p:attrNameLst>
                                          <p:attrName>ppt_x</p:attrName>
                                          <p:attrName>ppt_y</p:attrName>
                                        </p:attrNameLst>
                                      </p:cBhvr>
                                      <p:rCtr x="-417" y="17778"/>
                                    </p:animMotion>
                                  </p:childTnLst>
                                </p:cTn>
                              </p:par>
                            </p:childTnLst>
                          </p:cTn>
                        </p:par>
                        <p:par>
                          <p:cTn id="32" fill="hold">
                            <p:stCondLst>
                              <p:cond delay="8000"/>
                            </p:stCondLst>
                            <p:childTnLst>
                              <p:par>
                                <p:cTn id="33" presetID="6" presetClass="emph" presetSubtype="0" fill="hold" nodeType="afterEffect">
                                  <p:stCondLst>
                                    <p:cond delay="0"/>
                                  </p:stCondLst>
                                  <p:childTnLst>
                                    <p:animScale>
                                      <p:cBhvr>
                                        <p:cTn id="34" dur="1000" fill="hold"/>
                                        <p:tgtEl>
                                          <p:spTgt spid="11"/>
                                        </p:tgtEl>
                                      </p:cBhvr>
                                      <p:by x="150000" y="150000"/>
                                    </p:animScale>
                                  </p:childTnLst>
                                </p:cTn>
                              </p:par>
                              <p:par>
                                <p:cTn id="35" presetID="42" presetClass="path" presetSubtype="0" accel="50000" decel="50000" fill="hold" nodeType="withEffect">
                                  <p:stCondLst>
                                    <p:cond delay="0"/>
                                  </p:stCondLst>
                                  <p:childTnLst>
                                    <p:animMotion origin="layout" path="M 5.55556E-7 2.22222E-6 L 0.02326 0.16041 " pathEditMode="relative" rAng="0" ptsTypes="AA">
                                      <p:cBhvr>
                                        <p:cTn id="36" dur="1000" fill="hold"/>
                                        <p:tgtEl>
                                          <p:spTgt spid="11"/>
                                        </p:tgtEl>
                                        <p:attrNameLst>
                                          <p:attrName>ppt_x</p:attrName>
                                          <p:attrName>ppt_y</p:attrName>
                                        </p:attrNameLst>
                                      </p:cBhvr>
                                      <p:rCtr x="1163" y="8009"/>
                                    </p:animMotion>
                                  </p:childTnLst>
                                </p:cTn>
                              </p:par>
                            </p:childTnLst>
                          </p:cTn>
                        </p:par>
                        <p:par>
                          <p:cTn id="37" fill="hold">
                            <p:stCondLst>
                              <p:cond delay="9000"/>
                            </p:stCondLst>
                            <p:childTnLst>
                              <p:par>
                                <p:cTn id="38" presetID="42" presetClass="path" presetSubtype="0" accel="50000" decel="50000" fill="hold" nodeType="afterEffect">
                                  <p:stCondLst>
                                    <p:cond delay="0"/>
                                  </p:stCondLst>
                                  <p:childTnLst>
                                    <p:animMotion origin="layout" path="M 0.02326 0.16041 L -0.20174 0.80486 " pathEditMode="relative" rAng="0" ptsTypes="AA">
                                      <p:cBhvr>
                                        <p:cTn id="39" dur="1000" fill="hold"/>
                                        <p:tgtEl>
                                          <p:spTgt spid="11"/>
                                        </p:tgtEl>
                                        <p:attrNameLst>
                                          <p:attrName>ppt_x</p:attrName>
                                          <p:attrName>ppt_y</p:attrName>
                                        </p:attrNameLst>
                                      </p:cBhvr>
                                      <p:rCtr x="-11250" y="32222"/>
                                    </p:animMotion>
                                  </p:childTnLst>
                                </p:cTn>
                              </p:par>
                            </p:childTnLst>
                          </p:cTn>
                        </p:par>
                        <p:par>
                          <p:cTn id="40" fill="hold">
                            <p:stCondLst>
                              <p:cond delay="10000"/>
                            </p:stCondLst>
                            <p:childTnLst>
                              <p:par>
                                <p:cTn id="41" presetID="6" presetClass="emph" presetSubtype="0" fill="hold" nodeType="afterEffect">
                                  <p:stCondLst>
                                    <p:cond delay="0"/>
                                  </p:stCondLst>
                                  <p:childTnLst>
                                    <p:animScale>
                                      <p:cBhvr>
                                        <p:cTn id="42" dur="1000" fill="hold"/>
                                        <p:tgtEl>
                                          <p:spTgt spid="67"/>
                                        </p:tgtEl>
                                      </p:cBhvr>
                                      <p:by x="150000" y="150000"/>
                                    </p:animScale>
                                  </p:childTnLst>
                                </p:cTn>
                              </p:par>
                            </p:childTnLst>
                          </p:cTn>
                        </p:par>
                        <p:par>
                          <p:cTn id="43" fill="hold">
                            <p:stCondLst>
                              <p:cond delay="11000"/>
                            </p:stCondLst>
                            <p:childTnLst>
                              <p:par>
                                <p:cTn id="44" presetID="42" presetClass="path" presetSubtype="0" accel="50000" decel="50000" fill="hold" nodeType="afterEffect">
                                  <p:stCondLst>
                                    <p:cond delay="0"/>
                                  </p:stCondLst>
                                  <p:childTnLst>
                                    <p:animMotion origin="layout" path="M -4.44444E-6 -7.40741E-7 L -0.28194 0.31343 " pathEditMode="relative" rAng="0" ptsTypes="AA">
                                      <p:cBhvr>
                                        <p:cTn id="45" dur="1000" fill="hold"/>
                                        <p:tgtEl>
                                          <p:spTgt spid="67"/>
                                        </p:tgtEl>
                                        <p:attrNameLst>
                                          <p:attrName>ppt_x</p:attrName>
                                          <p:attrName>ppt_y</p:attrName>
                                        </p:attrNameLst>
                                      </p:cBhvr>
                                      <p:rCtr x="-14097" y="15671"/>
                                    </p:animMotion>
                                  </p:childTnLst>
                                </p:cTn>
                              </p:par>
                            </p:childTnLst>
                          </p:cTn>
                        </p:par>
                        <p:par>
                          <p:cTn id="46" fill="hold">
                            <p:stCondLst>
                              <p:cond delay="12000"/>
                            </p:stCondLst>
                            <p:childTnLst>
                              <p:par>
                                <p:cTn id="47" presetID="6" presetClass="emph" presetSubtype="0" fill="hold" nodeType="afterEffect">
                                  <p:stCondLst>
                                    <p:cond delay="0"/>
                                  </p:stCondLst>
                                  <p:childTnLst>
                                    <p:animScale>
                                      <p:cBhvr>
                                        <p:cTn id="48" dur="1000" fill="hold"/>
                                        <p:tgtEl>
                                          <p:spTgt spid="1046"/>
                                        </p:tgtEl>
                                      </p:cBhvr>
                                      <p:by x="150000" y="150000"/>
                                    </p:animScale>
                                  </p:childTnLst>
                                </p:cTn>
                              </p:par>
                              <p:par>
                                <p:cTn id="49" presetID="42" presetClass="path" presetSubtype="0" accel="50000" decel="50000" fill="hold" nodeType="withEffect">
                                  <p:stCondLst>
                                    <p:cond delay="0"/>
                                  </p:stCondLst>
                                  <p:childTnLst>
                                    <p:animMotion origin="layout" path="M 3.61111E-6 -2.59259E-6 L -0.09566 -0.49259 " pathEditMode="relative" rAng="0" ptsTypes="AA">
                                      <p:cBhvr>
                                        <p:cTn id="50" dur="1000" fill="hold"/>
                                        <p:tgtEl>
                                          <p:spTgt spid="1046"/>
                                        </p:tgtEl>
                                        <p:attrNameLst>
                                          <p:attrName>ppt_x</p:attrName>
                                          <p:attrName>ppt_y</p:attrName>
                                        </p:attrNameLst>
                                      </p:cBhvr>
                                      <p:rCtr x="-4792" y="-24630"/>
                                    </p:animMotion>
                                  </p:childTnLst>
                                </p:cTn>
                              </p:par>
                            </p:childTnLst>
                          </p:cTn>
                        </p:par>
                        <p:par>
                          <p:cTn id="51" fill="hold">
                            <p:stCondLst>
                              <p:cond delay="13000"/>
                            </p:stCondLst>
                            <p:childTnLst>
                              <p:par>
                                <p:cTn id="52" presetID="42" presetClass="path" presetSubtype="0" accel="50000" decel="50000" fill="hold" nodeType="afterEffect">
                                  <p:stCondLst>
                                    <p:cond delay="0"/>
                                  </p:stCondLst>
                                  <p:childTnLst>
                                    <p:animMotion origin="layout" path="M -0.09566 -0.49259 L -0.579 -0.21481 " pathEditMode="relative" rAng="0" ptsTypes="AA">
                                      <p:cBhvr>
                                        <p:cTn id="53" dur="1000" fill="hold"/>
                                        <p:tgtEl>
                                          <p:spTgt spid="1046"/>
                                        </p:tgtEl>
                                        <p:attrNameLst>
                                          <p:attrName>ppt_x</p:attrName>
                                          <p:attrName>ppt_y</p:attrName>
                                        </p:attrNameLst>
                                      </p:cBhvr>
                                      <p:rCtr x="-24167" y="13889"/>
                                    </p:animMotion>
                                  </p:childTnLst>
                                </p:cTn>
                              </p:par>
                            </p:childTnLst>
                          </p:cTn>
                        </p:par>
                        <p:par>
                          <p:cTn id="54" fill="hold">
                            <p:stCondLst>
                              <p:cond delay="14000"/>
                            </p:stCondLst>
                            <p:childTnLst>
                              <p:par>
                                <p:cTn id="55" presetID="6" presetClass="emph" presetSubtype="0" fill="hold" nodeType="afterEffect">
                                  <p:stCondLst>
                                    <p:cond delay="0"/>
                                  </p:stCondLst>
                                  <p:childTnLst>
                                    <p:animScale>
                                      <p:cBhvr>
                                        <p:cTn id="56" dur="1000" fill="hold"/>
                                        <p:tgtEl>
                                          <p:spTgt spid="25"/>
                                        </p:tgtEl>
                                      </p:cBhvr>
                                      <p:by x="150000" y="150000"/>
                                    </p:animScale>
                                  </p:childTnLst>
                                </p:cTn>
                              </p:par>
                              <p:par>
                                <p:cTn id="57" presetID="42" presetClass="path" presetSubtype="0" accel="50000" decel="50000" fill="hold" nodeType="withEffect">
                                  <p:stCondLst>
                                    <p:cond delay="0"/>
                                  </p:stCondLst>
                                  <p:childTnLst>
                                    <p:animMotion origin="layout" path="M -3.61111E-6 3.33333E-6 L -0.64184 0.62083 " pathEditMode="relative" rAng="0" ptsTypes="AA">
                                      <p:cBhvr>
                                        <p:cTn id="58" dur="1000" fill="hold"/>
                                        <p:tgtEl>
                                          <p:spTgt spid="25"/>
                                        </p:tgtEl>
                                        <p:attrNameLst>
                                          <p:attrName>ppt_x</p:attrName>
                                          <p:attrName>ppt_y</p:attrName>
                                        </p:attrNameLst>
                                      </p:cBhvr>
                                      <p:rCtr x="-32101" y="310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C:\Users\markm\Desktop\2013 MAIC\creative\shoppingcart-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534021"/>
            <a:ext cx="10058400" cy="67049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8544" y="2925651"/>
            <a:ext cx="1143000" cy="1143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38485" y="1695719"/>
            <a:ext cx="585815" cy="11245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descr="http://members.gocivilairpatrol.com/media/static/Cheerios_l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0044" y="1647191"/>
            <a:ext cx="762000" cy="11252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02062" y="2221371"/>
            <a:ext cx="605785" cy="11032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2" descr="Adult Cat Food, Original Choic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33060" y="1676678"/>
            <a:ext cx="841835" cy="12489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8" descr="1262603_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29773" y="2188821"/>
            <a:ext cx="695438" cy="13373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30" descr="1060284_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43418" y="2987448"/>
            <a:ext cx="1179285" cy="1114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2" descr="C:\Users\markm\Desktop\2013 MAIC\creative\shoppingcart-1.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7576" b="30675"/>
          <a:stretch/>
        </p:blipFill>
        <p:spPr bwMode="auto">
          <a:xfrm>
            <a:off x="-685800" y="533400"/>
            <a:ext cx="4267200"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1339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path" presetSubtype="0" accel="50000" decel="50000" fill="hold" nodeType="withEffect">
                                  <p:stCondLst>
                                    <p:cond delay="0"/>
                                  </p:stCondLst>
                                  <p:childTnLst>
                                    <p:animMotion origin="layout" path="M 3.33333E-6 3.33333E-6 L -0.38542 0.13125 " pathEditMode="relative" rAng="0" ptsTypes="AA">
                                      <p:cBhvr>
                                        <p:cTn id="9" dur="2000" fill="hold"/>
                                        <p:tgtEl>
                                          <p:spTgt spid="10"/>
                                        </p:tgtEl>
                                        <p:attrNameLst>
                                          <p:attrName>ppt_x</p:attrName>
                                          <p:attrName>ppt_y</p:attrName>
                                        </p:attrNameLst>
                                      </p:cBhvr>
                                      <p:rCtr x="-19271" y="6551"/>
                                    </p:animMotion>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42" presetClass="path" presetSubtype="0" accel="50000" decel="50000" fill="hold" nodeType="withEffect">
                                  <p:stCondLst>
                                    <p:cond delay="0"/>
                                  </p:stCondLst>
                                  <p:childTnLst>
                                    <p:animMotion origin="layout" path="M -1.94444E-6 -2.22222E-6 L -0.45746 0.16667 " pathEditMode="relative" rAng="0" ptsTypes="AA">
                                      <p:cBhvr>
                                        <p:cTn id="15" dur="2000" fill="hold"/>
                                        <p:tgtEl>
                                          <p:spTgt spid="8"/>
                                        </p:tgtEl>
                                        <p:attrNameLst>
                                          <p:attrName>ppt_x</p:attrName>
                                          <p:attrName>ppt_y</p:attrName>
                                        </p:attrNameLst>
                                      </p:cBhvr>
                                      <p:rCtr x="-22882" y="8333"/>
                                    </p:animMotion>
                                  </p:childTnLst>
                                </p:cTn>
                              </p:par>
                            </p:childTnLst>
                          </p:cTn>
                        </p:par>
                        <p:par>
                          <p:cTn id="16" fill="hold">
                            <p:stCondLst>
                              <p:cond delay="40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37" presetClass="path" presetSubtype="0" accel="50000" decel="50000" fill="hold" nodeType="withEffect">
                                  <p:stCondLst>
                                    <p:cond delay="0"/>
                                  </p:stCondLst>
                                  <p:childTnLst>
                                    <p:animMotion origin="layout" path="M -4.72222E-6 3.33333E-6 L -0.1427 -0.17662 C -0.17274 -0.21621 -0.21736 -0.2375 -0.26406 -0.2375 C -0.31718 -0.2375 -0.35972 -0.21621 -0.38975 -0.17662 L -0.53211 3.33333E-6 " pathEditMode="relative" rAng="0" ptsTypes="FffFF">
                                      <p:cBhvr>
                                        <p:cTn id="21" dur="2000" fill="hold"/>
                                        <p:tgtEl>
                                          <p:spTgt spid="9"/>
                                        </p:tgtEl>
                                        <p:attrNameLst>
                                          <p:attrName>ppt_x</p:attrName>
                                          <p:attrName>ppt_y</p:attrName>
                                        </p:attrNameLst>
                                      </p:cBhvr>
                                      <p:rCtr x="-26615" y="-11875"/>
                                    </p:animMotion>
                                  </p:childTnLst>
                                </p:cTn>
                              </p:par>
                            </p:childTnLst>
                          </p:cTn>
                        </p:par>
                        <p:par>
                          <p:cTn id="22" fill="hold">
                            <p:stCondLst>
                              <p:cond delay="6000"/>
                            </p:stCondLst>
                            <p:childTnLst>
                              <p:par>
                                <p:cTn id="23" presetID="10"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0" presetClass="path" presetSubtype="0" accel="50000" decel="50000" fill="hold" nodeType="withEffect">
                                  <p:stCondLst>
                                    <p:cond delay="0"/>
                                  </p:stCondLst>
                                  <p:childTnLst>
                                    <p:animMotion origin="layout" path="M 1.94444E-6 -5.55556E-6 L -0.63959 0.13055 " pathEditMode="relative" ptsTypes="AA">
                                      <p:cBhvr>
                                        <p:cTn id="27" dur="2000" fill="hold"/>
                                        <p:tgtEl>
                                          <p:spTgt spid="7"/>
                                        </p:tgtEl>
                                        <p:attrNameLst>
                                          <p:attrName>ppt_x</p:attrName>
                                          <p:attrName>ppt_y</p:attrName>
                                        </p:attrNameLst>
                                      </p:cBhvr>
                                    </p:animMotion>
                                  </p:childTnLst>
                                </p:cTn>
                              </p:par>
                            </p:childTnLst>
                          </p:cTn>
                        </p:par>
                        <p:par>
                          <p:cTn id="28" fill="hold">
                            <p:stCondLst>
                              <p:cond delay="8000"/>
                            </p:stCondLst>
                            <p:childTnLst>
                              <p:par>
                                <p:cTn id="29" presetID="10"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p:stCondLst>
                              <p:cond delay="8500"/>
                            </p:stCondLst>
                            <p:childTnLst>
                              <p:par>
                                <p:cTn id="33" presetID="42" presetClass="path" presetSubtype="0" accel="50000" decel="50000" fill="hold" nodeType="afterEffect">
                                  <p:stCondLst>
                                    <p:cond delay="0"/>
                                  </p:stCondLst>
                                  <p:childTnLst>
                                    <p:animMotion origin="layout" path="M 1.66667E-6 3.33333E-6 L -0.36979 0.08333 " pathEditMode="relative" rAng="0" ptsTypes="AA">
                                      <p:cBhvr>
                                        <p:cTn id="34" dur="2000" fill="hold"/>
                                        <p:tgtEl>
                                          <p:spTgt spid="11"/>
                                        </p:tgtEl>
                                        <p:attrNameLst>
                                          <p:attrName>ppt_x</p:attrName>
                                          <p:attrName>ppt_y</p:attrName>
                                        </p:attrNameLst>
                                      </p:cBhvr>
                                      <p:rCtr x="-18490" y="4167"/>
                                    </p:animMotion>
                                  </p:childTnLst>
                                </p:cTn>
                              </p:par>
                            </p:childTnLst>
                          </p:cTn>
                        </p:par>
                        <p:par>
                          <p:cTn id="35" fill="hold">
                            <p:stCondLst>
                              <p:cond delay="10500"/>
                            </p:stCondLst>
                            <p:childTnLst>
                              <p:par>
                                <p:cTn id="36" presetID="10" presetClass="entr" presetSubtype="0" fill="hold"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0" presetClass="path" presetSubtype="0" accel="50000" decel="50000" fill="hold" nodeType="withEffect">
                                  <p:stCondLst>
                                    <p:cond delay="0"/>
                                  </p:stCondLst>
                                  <p:childTnLst>
                                    <p:animMotion origin="layout" path="M -8.05556E-6 8.14815E-6 C -0.00313 -0.01481 -0.00539 -0.028 -0.01042 -0.04166 C -0.01303 -0.06249 -0.01997 -0.08009 -0.02917 -0.09722 C -0.03282 -0.10416 -0.03317 -0.10786 -0.03959 -0.11111 C -0.04289 -0.11273 -0.04653 -0.11296 -0.05001 -0.11388 C -0.06893 -0.13911 -0.05956 -0.12731 -0.08542 -0.13888 C -0.10487 -0.14745 -0.12344 -0.15717 -0.14376 -0.16111 C -0.17084 -0.17314 -0.19341 -0.1706 -0.22292 -0.17222 C -0.25834 -0.18009 -0.28473 -0.16712 -0.31667 -0.16111 C -0.32657 -0.15231 -0.33612 -0.14699 -0.34792 -0.14444 C -0.35261 -0.1412 -0.36303 -0.13472 -0.36667 -0.13055 C -0.36858 -0.12847 -0.36858 -0.12361 -0.37084 -0.12222 C -0.37466 -0.11967 -0.37917 -0.12036 -0.38334 -0.11944 C -0.3882 -0.11458 -0.39376 -0.11111 -0.39792 -0.10555 C -0.41181 -0.08703 -0.39167 -0.10648 -0.40834 -0.09166 C -0.40973 -0.08888 -0.41042 -0.08518 -0.41251 -0.08333 C -0.41598 -0.08032 -0.42709 -0.08263 -0.42709 -0.07499 " pathEditMode="relative" ptsTypes="ffffffffffffffffA">
                                      <p:cBhvr>
                                        <p:cTn id="40" dur="2000" fill="hold"/>
                                        <p:tgtEl>
                                          <p:spTgt spid="6"/>
                                        </p:tgtEl>
                                        <p:attrNameLst>
                                          <p:attrName>ppt_x</p:attrName>
                                          <p:attrName>ppt_y</p:attrName>
                                        </p:attrNameLst>
                                      </p:cBhvr>
                                    </p:animMotion>
                                  </p:childTnLst>
                                </p:cTn>
                              </p:par>
                            </p:childTnLst>
                          </p:cTn>
                        </p:par>
                        <p:par>
                          <p:cTn id="41" fill="hold">
                            <p:stCondLst>
                              <p:cond delay="12500"/>
                            </p:stCondLst>
                            <p:childTnLst>
                              <p:par>
                                <p:cTn id="42" presetID="10" presetClass="entr" presetSubtype="0" fill="hold"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par>
                                <p:cTn id="45" presetID="0" presetClass="path" presetSubtype="0" accel="50000" decel="50000" fill="hold" nodeType="withEffect">
                                  <p:stCondLst>
                                    <p:cond delay="0"/>
                                  </p:stCondLst>
                                  <p:childTnLst>
                                    <p:animMotion origin="layout" path="M 3.05556E-6 -4.07407E-6 C -0.01424 -0.01898 -0.02257 -0.04305 -0.04375 -0.05 C -0.06789 -0.07153 -0.0908 -0.08866 -0.12084 -0.09166 C -0.13959 -0.09352 -0.17709 -0.09722 -0.17709 -0.09722 C -0.2125 -0.10671 -0.23664 -0.10046 -0.26667 -0.08333 C -0.28004 -0.07569 -0.27084 -0.08611 -0.27917 -0.075 " pathEditMode="relative" ptsTypes="fffffA">
                                      <p:cBhvr>
                                        <p:cTn id="46" dur="2000" fill="hold"/>
                                        <p:tgtEl>
                                          <p:spTgt spid="1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4" name="Rectangle 3"/>
          <p:cNvSpPr/>
          <p:nvPr/>
        </p:nvSpPr>
        <p:spPr>
          <a:xfrm>
            <a:off x="2143108" y="2381254"/>
            <a:ext cx="4791696" cy="830997"/>
          </a:xfrm>
          <a:prstGeom prst="rect">
            <a:avLst/>
          </a:prstGeom>
        </p:spPr>
        <p:txBody>
          <a:bodyPr wrap="none">
            <a:spAutoFit/>
          </a:bodyPr>
          <a:lstStyle/>
          <a:p>
            <a:r>
              <a:rPr lang="en-US" sz="4800" dirty="0">
                <a:ln>
                  <a:solidFill>
                    <a:prstClr val="black">
                      <a:lumMod val="85000"/>
                      <a:lumOff val="15000"/>
                    </a:prstClr>
                  </a:solidFill>
                </a:ln>
                <a:solidFill>
                  <a:prstClr val="black">
                    <a:lumMod val="85000"/>
                    <a:lumOff val="15000"/>
                  </a:prstClr>
                </a:solidFill>
                <a:latin typeface="Segoe UI Light" pitchFamily="34" charset="0"/>
              </a:rPr>
              <a:t>Shopping Annuity</a:t>
            </a:r>
            <a:endParaRPr lang="en-MY" sz="4800" dirty="0">
              <a:ln>
                <a:solidFill>
                  <a:prstClr val="black">
                    <a:lumMod val="85000"/>
                    <a:lumOff val="15000"/>
                  </a:prstClr>
                </a:solidFill>
              </a:ln>
              <a:solidFill>
                <a:prstClr val="black">
                  <a:lumMod val="85000"/>
                  <a:lumOff val="15000"/>
                </a:prstClr>
              </a:solidFill>
              <a:latin typeface="Segoe UI Light" pitchFamily="34" charset="0"/>
            </a:endParaRPr>
          </a:p>
        </p:txBody>
      </p:sp>
      <p:sp>
        <p:nvSpPr>
          <p:cNvPr id="5" name="Rectangle 4"/>
          <p:cNvSpPr/>
          <p:nvPr/>
        </p:nvSpPr>
        <p:spPr>
          <a:xfrm>
            <a:off x="642910" y="3900746"/>
            <a:ext cx="7858180" cy="646331"/>
          </a:xfrm>
          <a:prstGeom prst="rect">
            <a:avLst/>
          </a:prstGeom>
        </p:spPr>
        <p:txBody>
          <a:bodyPr wrap="square">
            <a:spAutoFit/>
          </a:bodyPr>
          <a:lstStyle/>
          <a:p>
            <a:pPr algn="ctr"/>
            <a:r>
              <a:rPr lang="en-US" dirty="0">
                <a:ln>
                  <a:solidFill>
                    <a:srgbClr val="C00000"/>
                  </a:solidFill>
                </a:ln>
                <a:solidFill>
                  <a:srgbClr val="C00000"/>
                </a:solidFill>
                <a:latin typeface="Segoe UI Light" pitchFamily="34" charset="0"/>
              </a:rPr>
              <a:t>Building out the Shopping Annuity. Transferring the CPG products they buy in the store and putting them on Auto-Ship / Transfer Buy.</a:t>
            </a:r>
          </a:p>
        </p:txBody>
      </p:sp>
    </p:spTree>
    <p:extLst>
      <p:ext uri="{BB962C8B-B14F-4D97-AF65-F5344CB8AC3E}">
        <p14:creationId xmlns:p14="http://schemas.microsoft.com/office/powerpoint/2010/main" val="337711996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grpSp>
        <p:nvGrpSpPr>
          <p:cNvPr id="16" name="Group 15"/>
          <p:cNvGrpSpPr/>
          <p:nvPr/>
        </p:nvGrpSpPr>
        <p:grpSpPr>
          <a:xfrm>
            <a:off x="17" y="0"/>
            <a:ext cx="3047975" cy="6858000"/>
            <a:chOff x="0" y="0"/>
            <a:chExt cx="3047975" cy="5143500"/>
          </a:xfrm>
        </p:grpSpPr>
        <p:sp>
          <p:nvSpPr>
            <p:cNvPr id="4" name="Rectangle 3"/>
            <p:cNvSpPr/>
            <p:nvPr/>
          </p:nvSpPr>
          <p:spPr>
            <a:xfrm>
              <a:off x="0" y="0"/>
              <a:ext cx="3047975" cy="51435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endParaRPr>
            </a:p>
          </p:txBody>
        </p:sp>
        <p:sp>
          <p:nvSpPr>
            <p:cNvPr id="8" name="Rectangle 7"/>
            <p:cNvSpPr/>
            <p:nvPr/>
          </p:nvSpPr>
          <p:spPr>
            <a:xfrm>
              <a:off x="214314" y="3423358"/>
              <a:ext cx="2571736" cy="715580"/>
            </a:xfrm>
            <a:prstGeom prst="rect">
              <a:avLst/>
            </a:prstGeom>
          </p:spPr>
          <p:txBody>
            <a:bodyPr wrap="square">
              <a:spAutoFit/>
            </a:bodyPr>
            <a:lstStyle/>
            <a:p>
              <a:pPr algn="ctr"/>
              <a:r>
                <a:rPr lang="en-US" sz="1400" dirty="0">
                  <a:ln>
                    <a:solidFill>
                      <a:prstClr val="white"/>
                    </a:solidFill>
                  </a:ln>
                  <a:solidFill>
                    <a:prstClr val="white"/>
                  </a:solidFill>
                  <a:latin typeface="Segoe UI Light" pitchFamily="34" charset="0"/>
                </a:rPr>
                <a:t>You will have new distributors transfer all of the products added via the home advisor into one Transfer Buying order.</a:t>
              </a:r>
            </a:p>
          </p:txBody>
        </p:sp>
        <p:grpSp>
          <p:nvGrpSpPr>
            <p:cNvPr id="11" name="Group 10"/>
            <p:cNvGrpSpPr/>
            <p:nvPr/>
          </p:nvGrpSpPr>
          <p:grpSpPr>
            <a:xfrm>
              <a:off x="214282" y="857238"/>
              <a:ext cx="2632451" cy="2211260"/>
              <a:chOff x="895367" y="921619"/>
              <a:chExt cx="1667201" cy="1304523"/>
            </a:xfrm>
          </p:grpSpPr>
          <p:pic>
            <p:nvPicPr>
              <p:cNvPr id="12" name="Picture 11" descr="554545.png"/>
              <p:cNvPicPr>
                <a:picLocks noChangeAspect="1"/>
              </p:cNvPicPr>
              <p:nvPr/>
            </p:nvPicPr>
            <p:blipFill>
              <a:blip r:embed="rId2"/>
              <a:stretch>
                <a:fillRect/>
              </a:stretch>
            </p:blipFill>
            <p:spPr>
              <a:xfrm>
                <a:off x="1030483" y="921619"/>
                <a:ext cx="1222192" cy="1222191"/>
              </a:xfrm>
              <a:prstGeom prst="rect">
                <a:avLst/>
              </a:prstGeom>
            </p:spPr>
          </p:pic>
          <p:sp>
            <p:nvSpPr>
              <p:cNvPr id="13" name="Rectangle 12"/>
              <p:cNvSpPr/>
              <p:nvPr/>
            </p:nvSpPr>
            <p:spPr>
              <a:xfrm>
                <a:off x="895367" y="1967403"/>
                <a:ext cx="1667201" cy="258739"/>
              </a:xfrm>
              <a:prstGeom prst="rect">
                <a:avLst/>
              </a:prstGeom>
            </p:spPr>
            <p:txBody>
              <a:bodyPr wrap="none">
                <a:spAutoFit/>
              </a:bodyPr>
              <a:lstStyle/>
              <a:p>
                <a:r>
                  <a:rPr lang="en-US" sz="3200" dirty="0">
                    <a:ln w="38100">
                      <a:solidFill>
                        <a:srgbClr val="FFC000"/>
                      </a:solidFill>
                    </a:ln>
                    <a:solidFill>
                      <a:srgbClr val="FFC000"/>
                    </a:solidFill>
                    <a:latin typeface="Segoe UI Light" pitchFamily="34" charset="0"/>
                  </a:rPr>
                  <a:t>Home Advisor</a:t>
                </a:r>
                <a:endParaRPr lang="en-MY" sz="3200" dirty="0">
                  <a:ln w="38100">
                    <a:solidFill>
                      <a:srgbClr val="FFC000"/>
                    </a:solidFill>
                  </a:ln>
                  <a:solidFill>
                    <a:srgbClr val="FFC000"/>
                  </a:solidFill>
                  <a:latin typeface="Segoe UI Light" pitchFamily="34" charset="0"/>
                </a:endParaRPr>
              </a:p>
            </p:txBody>
          </p:sp>
        </p:grpSp>
      </p:grpSp>
      <p:grpSp>
        <p:nvGrpSpPr>
          <p:cNvPr id="17" name="Group 16"/>
          <p:cNvGrpSpPr/>
          <p:nvPr/>
        </p:nvGrpSpPr>
        <p:grpSpPr>
          <a:xfrm>
            <a:off x="3049127" y="0"/>
            <a:ext cx="3047975" cy="6858000"/>
            <a:chOff x="3047975" y="0"/>
            <a:chExt cx="3047975" cy="5143500"/>
          </a:xfrm>
        </p:grpSpPr>
        <p:sp>
          <p:nvSpPr>
            <p:cNvPr id="5" name="Rectangle 4"/>
            <p:cNvSpPr/>
            <p:nvPr/>
          </p:nvSpPr>
          <p:spPr>
            <a:xfrm>
              <a:off x="3047975" y="0"/>
              <a:ext cx="3047975" cy="51435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endParaRPr>
            </a:p>
          </p:txBody>
        </p:sp>
        <p:sp>
          <p:nvSpPr>
            <p:cNvPr id="9" name="Rectangle 8"/>
            <p:cNvSpPr/>
            <p:nvPr/>
          </p:nvSpPr>
          <p:spPr>
            <a:xfrm>
              <a:off x="3214678" y="3500444"/>
              <a:ext cx="2714644" cy="553998"/>
            </a:xfrm>
            <a:prstGeom prst="rect">
              <a:avLst/>
            </a:prstGeom>
          </p:spPr>
          <p:txBody>
            <a:bodyPr wrap="square">
              <a:spAutoFit/>
            </a:bodyPr>
            <a:lstStyle/>
            <a:p>
              <a:pPr algn="ctr"/>
              <a:r>
                <a:rPr lang="en-US" sz="1400" dirty="0">
                  <a:ln>
                    <a:solidFill>
                      <a:prstClr val="white"/>
                    </a:solidFill>
                  </a:ln>
                  <a:solidFill>
                    <a:prstClr val="white"/>
                  </a:solidFill>
                  <a:latin typeface="Segoe UI Light" pitchFamily="34" charset="0"/>
                </a:rPr>
                <a:t>You and your organization will transfer all of products they buy on their transfer buy.</a:t>
              </a:r>
            </a:p>
          </p:txBody>
        </p:sp>
      </p:grpSp>
      <p:grpSp>
        <p:nvGrpSpPr>
          <p:cNvPr id="18" name="Group 17"/>
          <p:cNvGrpSpPr/>
          <p:nvPr/>
        </p:nvGrpSpPr>
        <p:grpSpPr>
          <a:xfrm>
            <a:off x="6096029" y="0"/>
            <a:ext cx="3047975" cy="6858000"/>
            <a:chOff x="6096025" y="0"/>
            <a:chExt cx="3047975" cy="5143500"/>
          </a:xfrm>
        </p:grpSpPr>
        <p:sp>
          <p:nvSpPr>
            <p:cNvPr id="6" name="Rectangle 5"/>
            <p:cNvSpPr/>
            <p:nvPr/>
          </p:nvSpPr>
          <p:spPr>
            <a:xfrm>
              <a:off x="6096025" y="0"/>
              <a:ext cx="3047975" cy="51435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endParaRPr>
            </a:p>
          </p:txBody>
        </p:sp>
        <p:sp>
          <p:nvSpPr>
            <p:cNvPr id="10" name="Rectangle 9"/>
            <p:cNvSpPr/>
            <p:nvPr/>
          </p:nvSpPr>
          <p:spPr>
            <a:xfrm>
              <a:off x="6185922" y="3206475"/>
              <a:ext cx="2857488" cy="1038746"/>
            </a:xfrm>
            <a:prstGeom prst="rect">
              <a:avLst/>
            </a:prstGeom>
          </p:spPr>
          <p:txBody>
            <a:bodyPr wrap="square">
              <a:spAutoFit/>
            </a:bodyPr>
            <a:lstStyle/>
            <a:p>
              <a:pPr algn="ctr"/>
              <a:r>
                <a:rPr lang="en-US" sz="1400" dirty="0">
                  <a:ln>
                    <a:solidFill>
                      <a:prstClr val="white"/>
                    </a:solidFill>
                  </a:ln>
                  <a:solidFill>
                    <a:prstClr val="white"/>
                  </a:solidFill>
                  <a:latin typeface="Segoe UI Light" pitchFamily="34" charset="0"/>
                </a:rPr>
                <a:t>How would you like all of your distributors in your organization to go from averaging 150 BV and 30 IBV per month on Transfer Buying to well over 500 BV and 100’s of IBV per month?</a:t>
              </a:r>
            </a:p>
          </p:txBody>
        </p:sp>
        <p:pic>
          <p:nvPicPr>
            <p:cNvPr id="15" name="Picture 14" descr="41564254152454.png"/>
            <p:cNvPicPr>
              <a:picLocks noChangeAspect="1"/>
            </p:cNvPicPr>
            <p:nvPr/>
          </p:nvPicPr>
          <p:blipFill>
            <a:blip r:embed="rId3" cstate="print"/>
            <a:stretch>
              <a:fillRect/>
            </a:stretch>
          </p:blipFill>
          <p:spPr>
            <a:xfrm>
              <a:off x="6500826" y="857238"/>
              <a:ext cx="2285998" cy="2285998"/>
            </a:xfrm>
            <a:prstGeom prst="rect">
              <a:avLst/>
            </a:prstGeom>
          </p:spPr>
        </p:pic>
      </p:grpSp>
      <p:pic>
        <p:nvPicPr>
          <p:cNvPr id="19" name="Picture 18" descr="Social-Truck_stumblupon(1).png"/>
          <p:cNvPicPr>
            <a:picLocks noChangeAspect="1"/>
          </p:cNvPicPr>
          <p:nvPr/>
        </p:nvPicPr>
        <p:blipFill>
          <a:blip r:embed="rId4"/>
          <a:stretch>
            <a:fillRect/>
          </a:stretch>
        </p:blipFill>
        <p:spPr>
          <a:xfrm>
            <a:off x="3357556" y="1985964"/>
            <a:ext cx="2357436" cy="2357436"/>
          </a:xfrm>
          <a:prstGeom prst="rect">
            <a:avLst/>
          </a:prstGeom>
        </p:spPr>
      </p:pic>
    </p:spTree>
    <p:extLst>
      <p:ext uri="{BB962C8B-B14F-4D97-AF65-F5344CB8AC3E}">
        <p14:creationId xmlns:p14="http://schemas.microsoft.com/office/powerpoint/2010/main" val="28998788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1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4" name="Picture 3" descr="544454545845.png"/>
          <p:cNvPicPr>
            <a:picLocks noChangeAspect="1"/>
          </p:cNvPicPr>
          <p:nvPr/>
        </p:nvPicPr>
        <p:blipFill>
          <a:blip r:embed="rId2" cstate="print"/>
          <a:srcRect t="18055"/>
          <a:stretch>
            <a:fillRect/>
          </a:stretch>
        </p:blipFill>
        <p:spPr>
          <a:xfrm>
            <a:off x="1357290" y="1"/>
            <a:ext cx="6649578" cy="6724355"/>
          </a:xfrm>
          <a:prstGeom prst="rect">
            <a:avLst/>
          </a:prstGeom>
          <a:effectLst>
            <a:outerShdw blurRad="63500" sx="102000" sy="102000" algn="ctr" rotWithShape="0">
              <a:prstClr val="black">
                <a:alpha val="40000"/>
              </a:prstClr>
            </a:outerShdw>
          </a:effectLst>
        </p:spPr>
      </p:pic>
      <p:grpSp>
        <p:nvGrpSpPr>
          <p:cNvPr id="7" name="Group 11"/>
          <p:cNvGrpSpPr/>
          <p:nvPr/>
        </p:nvGrpSpPr>
        <p:grpSpPr>
          <a:xfrm flipV="1">
            <a:off x="6858016" y="6191269"/>
            <a:ext cx="2285984" cy="666731"/>
            <a:chOff x="6000760" y="0"/>
            <a:chExt cx="3143240" cy="500048"/>
          </a:xfrm>
          <a:solidFill>
            <a:schemeClr val="tx1">
              <a:lumMod val="85000"/>
              <a:lumOff val="15000"/>
            </a:schemeClr>
          </a:solidFill>
        </p:grpSpPr>
        <p:sp>
          <p:nvSpPr>
            <p:cNvPr id="9" name="Rectangle 8"/>
            <p:cNvSpPr/>
            <p:nvPr/>
          </p:nvSpPr>
          <p:spPr>
            <a:xfrm flipV="1">
              <a:off x="6429388" y="0"/>
              <a:ext cx="2714612" cy="5000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sz="1600" dirty="0">
                  <a:ln>
                    <a:solidFill>
                      <a:prstClr val="white"/>
                    </a:solidFill>
                  </a:ln>
                  <a:solidFill>
                    <a:prstClr val="white"/>
                  </a:solidFill>
                  <a:latin typeface="Segoe UI Light" pitchFamily="34" charset="0"/>
                </a:rPr>
                <a:t>Home Advisor</a:t>
              </a:r>
            </a:p>
          </p:txBody>
        </p:sp>
        <p:sp>
          <p:nvSpPr>
            <p:cNvPr id="10" name="Right Triangle 9"/>
            <p:cNvSpPr/>
            <p:nvPr/>
          </p:nvSpPr>
          <p:spPr>
            <a:xfrm flipH="1" flipV="1">
              <a:off x="6000760" y="0"/>
              <a:ext cx="428628" cy="50004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ln>
                  <a:solidFill>
                    <a:prstClr val="white"/>
                  </a:solidFill>
                </a:ln>
                <a:solidFill>
                  <a:prstClr val="white"/>
                </a:solidFill>
                <a:latin typeface="Segoe UI Light" pitchFamily="34" charset="0"/>
              </a:endParaRPr>
            </a:p>
          </p:txBody>
        </p:sp>
      </p:grpSp>
      <p:sp>
        <p:nvSpPr>
          <p:cNvPr id="5" name="Rectangle 4"/>
          <p:cNvSpPr/>
          <p:nvPr/>
        </p:nvSpPr>
        <p:spPr>
          <a:xfrm>
            <a:off x="142844" y="4689105"/>
            <a:ext cx="8143932" cy="769441"/>
          </a:xfrm>
          <a:prstGeom prst="rect">
            <a:avLst/>
          </a:prstGeom>
          <a:noFill/>
          <a:ln>
            <a:noFill/>
          </a:ln>
        </p:spPr>
        <p:txBody>
          <a:bodyPr wrap="square">
            <a:spAutoFit/>
          </a:bodyPr>
          <a:lstStyle/>
          <a:p>
            <a:r>
              <a:rPr lang="en-US" sz="4400" dirty="0">
                <a:ln>
                  <a:solidFill>
                    <a:prstClr val="black">
                      <a:lumMod val="75000"/>
                      <a:lumOff val="25000"/>
                    </a:prstClr>
                  </a:solidFill>
                </a:ln>
                <a:solidFill>
                  <a:prstClr val="black">
                    <a:lumMod val="75000"/>
                    <a:lumOff val="25000"/>
                  </a:prstClr>
                </a:solidFill>
                <a:latin typeface="Segoe UI Light" pitchFamily="34" charset="0"/>
              </a:rPr>
              <a:t>Easy Long Distance Connecting</a:t>
            </a:r>
          </a:p>
        </p:txBody>
      </p:sp>
      <p:sp>
        <p:nvSpPr>
          <p:cNvPr id="19" name="Oval 18"/>
          <p:cNvSpPr/>
          <p:nvPr/>
        </p:nvSpPr>
        <p:spPr>
          <a:xfrm>
            <a:off x="2928926" y="2346952"/>
            <a:ext cx="214314" cy="285752"/>
          </a:xfrm>
          <a:prstGeom prst="ellipse">
            <a:avLst/>
          </a:prstGeom>
          <a:solidFill>
            <a:schemeClr val="bg1">
              <a:lumMod val="75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endParaRPr>
          </a:p>
        </p:txBody>
      </p:sp>
      <p:sp>
        <p:nvSpPr>
          <p:cNvPr id="23" name="Oval 22"/>
          <p:cNvSpPr/>
          <p:nvPr/>
        </p:nvSpPr>
        <p:spPr>
          <a:xfrm>
            <a:off x="7072330" y="4286256"/>
            <a:ext cx="214314" cy="285752"/>
          </a:xfrm>
          <a:prstGeom prst="ellipse">
            <a:avLst/>
          </a:prstGeom>
          <a:solidFill>
            <a:schemeClr val="bg1">
              <a:lumMod val="75000"/>
            </a:schemeClr>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endParaRPr>
          </a:p>
        </p:txBody>
      </p:sp>
      <p:grpSp>
        <p:nvGrpSpPr>
          <p:cNvPr id="13" name="Group 12"/>
          <p:cNvGrpSpPr/>
          <p:nvPr/>
        </p:nvGrpSpPr>
        <p:grpSpPr>
          <a:xfrm>
            <a:off x="2357422" y="285729"/>
            <a:ext cx="1357322" cy="1809763"/>
            <a:chOff x="3786182" y="1142990"/>
            <a:chExt cx="1357322" cy="1357322"/>
          </a:xfrm>
        </p:grpSpPr>
        <p:sp>
          <p:nvSpPr>
            <p:cNvPr id="12" name="Teardrop 11"/>
            <p:cNvSpPr/>
            <p:nvPr/>
          </p:nvSpPr>
          <p:spPr>
            <a:xfrm rot="8055133">
              <a:off x="3786182" y="1142990"/>
              <a:ext cx="1357322" cy="1357322"/>
            </a:xfrm>
            <a:prstGeom prst="teardrop">
              <a:avLst/>
            </a:prstGeom>
            <a:solidFill>
              <a:srgbClr val="444444"/>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endParaRPr>
            </a:p>
          </p:txBody>
        </p:sp>
        <p:sp>
          <p:nvSpPr>
            <p:cNvPr id="11" name="Oval 10"/>
            <p:cNvSpPr/>
            <p:nvPr/>
          </p:nvSpPr>
          <p:spPr>
            <a:xfrm>
              <a:off x="3929058" y="1285866"/>
              <a:ext cx="1071570" cy="1071570"/>
            </a:xfrm>
            <a:prstGeom prst="ellipse">
              <a:avLst/>
            </a:prstGeom>
            <a:blipFill dpi="0" rotWithShape="1">
              <a:blip r:embed="rId3" cstate="print"/>
              <a:srcRect/>
              <a:stretch>
                <a:fillRect l="-30000" r="-40000"/>
              </a:stretch>
            </a:blip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endParaRPr>
            </a:p>
          </p:txBody>
        </p:sp>
      </p:grpSp>
      <p:grpSp>
        <p:nvGrpSpPr>
          <p:cNvPr id="15" name="Group 14"/>
          <p:cNvGrpSpPr/>
          <p:nvPr/>
        </p:nvGrpSpPr>
        <p:grpSpPr>
          <a:xfrm>
            <a:off x="6500826" y="2190741"/>
            <a:ext cx="1357322" cy="1809763"/>
            <a:chOff x="3786182" y="1142990"/>
            <a:chExt cx="1357322" cy="1357322"/>
          </a:xfrm>
        </p:grpSpPr>
        <p:sp>
          <p:nvSpPr>
            <p:cNvPr id="16" name="Teardrop 15"/>
            <p:cNvSpPr/>
            <p:nvPr/>
          </p:nvSpPr>
          <p:spPr>
            <a:xfrm rot="8055133">
              <a:off x="3786182" y="1142990"/>
              <a:ext cx="1357322" cy="1357322"/>
            </a:xfrm>
            <a:prstGeom prst="teardrop">
              <a:avLst/>
            </a:prstGeom>
            <a:solidFill>
              <a:srgbClr val="444444"/>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endParaRPr>
            </a:p>
          </p:txBody>
        </p:sp>
        <p:sp>
          <p:nvSpPr>
            <p:cNvPr id="17" name="Oval 16"/>
            <p:cNvSpPr/>
            <p:nvPr/>
          </p:nvSpPr>
          <p:spPr>
            <a:xfrm>
              <a:off x="3929058" y="1285866"/>
              <a:ext cx="1071570" cy="1071570"/>
            </a:xfrm>
            <a:prstGeom prst="ellipse">
              <a:avLst/>
            </a:prstGeom>
            <a:blipFill dpi="0" rotWithShape="1">
              <a:blip r:embed="rId4"/>
              <a:srcRect/>
              <a:stretch>
                <a:fillRect l="-10000" b="-30000"/>
              </a:stretch>
            </a:blip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endParaRPr>
            </a:p>
          </p:txBody>
        </p:sp>
      </p:grpSp>
    </p:spTree>
    <p:extLst>
      <p:ext uri="{BB962C8B-B14F-4D97-AF65-F5344CB8AC3E}">
        <p14:creationId xmlns:p14="http://schemas.microsoft.com/office/powerpoint/2010/main" val="2614716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50000" y="150000"/>
                                    </p:animScale>
                                  </p:childTnLst>
                                </p:cTn>
                              </p:par>
                              <p:par>
                                <p:cTn id="7" presetID="2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500"/>
                                        <p:tgtEl>
                                          <p:spTgt spid="5"/>
                                        </p:tgtEl>
                                      </p:cBhvr>
                                    </p:animEffect>
                                  </p:childTnLst>
                                </p:cTn>
                              </p:par>
                              <p:par>
                                <p:cTn id="10" presetID="49" presetClass="path" presetSubtype="0" accel="50000" decel="50000" fill="hold" nodeType="withEffect">
                                  <p:stCondLst>
                                    <p:cond delay="0"/>
                                  </p:stCondLst>
                                  <p:childTnLst>
                                    <p:animMotion origin="layout" path="M 0 0  L 0.25 0.44444  E" pathEditMode="relative" ptsTypes="">
                                      <p:cBhvr>
                                        <p:cTn id="11" dur="2000" fill="hold"/>
                                        <p:tgtEl>
                                          <p:spTgt spid="4"/>
                                        </p:tgtEl>
                                        <p:attrNameLst>
                                          <p:attrName>ppt_x</p:attrName>
                                          <p:attrName>ppt_y</p:attrName>
                                        </p:attrNameLst>
                                      </p:cBhvr>
                                    </p:animMotion>
                                  </p:childTnLst>
                                </p:cTn>
                              </p:par>
                            </p:childTnLst>
                          </p:cTn>
                        </p:par>
                        <p:par>
                          <p:cTn id="12" fill="hold">
                            <p:stCondLst>
                              <p:cond delay="2000"/>
                            </p:stCondLst>
                            <p:childTnLst>
                              <p:par>
                                <p:cTn id="13" presetID="47"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6" presetClass="path" presetSubtype="0" accel="50000" decel="50000" fill="hold" nodeType="clickEffect">
                                  <p:stCondLst>
                                    <p:cond delay="0"/>
                                  </p:stCondLst>
                                  <p:childTnLst>
                                    <p:animMotion origin="layout" path="M 0.24792 0.44383 L -0.01198 -0.01821 " pathEditMode="relative" rAng="0" ptsTypes="AA">
                                      <p:cBhvr>
                                        <p:cTn id="26" dur="2000" fill="hold"/>
                                        <p:tgtEl>
                                          <p:spTgt spid="4"/>
                                        </p:tgtEl>
                                        <p:attrNameLst>
                                          <p:attrName>ppt_x</p:attrName>
                                          <p:attrName>ppt_y</p:attrName>
                                        </p:attrNameLst>
                                      </p:cBhvr>
                                      <p:rCtr x="-13000" y="-23100"/>
                                    </p:animMotion>
                                  </p:childTnLst>
                                </p:cTn>
                              </p:par>
                              <p:par>
                                <p:cTn id="27" presetID="10" presetClass="exit" presetSubtype="0" fill="hold" grpId="1" nodeType="withEffect">
                                  <p:stCondLst>
                                    <p:cond delay="0"/>
                                  </p:stCondLst>
                                  <p:childTnLst>
                                    <p:animEffect transition="out" filter="fade">
                                      <p:cBhvr>
                                        <p:cTn id="28" dur="1000"/>
                                        <p:tgtEl>
                                          <p:spTgt spid="19"/>
                                        </p:tgtEl>
                                      </p:cBhvr>
                                    </p:animEffect>
                                    <p:set>
                                      <p:cBhvr>
                                        <p:cTn id="29" dur="1" fill="hold">
                                          <p:stCondLst>
                                            <p:cond delay="999"/>
                                          </p:stCondLst>
                                        </p:cTn>
                                        <p:tgtEl>
                                          <p:spTgt spid="19"/>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1000"/>
                                        <p:tgtEl>
                                          <p:spTgt spid="13"/>
                                        </p:tgtEl>
                                      </p:cBhvr>
                                    </p:animEffect>
                                    <p:set>
                                      <p:cBhvr>
                                        <p:cTn id="32" dur="1" fill="hold">
                                          <p:stCondLst>
                                            <p:cond delay="999"/>
                                          </p:stCondLst>
                                        </p:cTn>
                                        <p:tgtEl>
                                          <p:spTgt spid="13"/>
                                        </p:tgtEl>
                                        <p:attrNameLst>
                                          <p:attrName>style.visibility</p:attrName>
                                        </p:attrNameLst>
                                      </p:cBhvr>
                                      <p:to>
                                        <p:strVal val="hidden"/>
                                      </p:to>
                                    </p:set>
                                  </p:childTnLst>
                                </p:cTn>
                              </p:par>
                            </p:childTnLst>
                          </p:cTn>
                        </p:par>
                        <p:par>
                          <p:cTn id="33" fill="hold">
                            <p:stCondLst>
                              <p:cond delay="2000"/>
                            </p:stCondLst>
                            <p:childTnLst>
                              <p:par>
                                <p:cTn id="34" presetID="42" presetClass="entr" presetSubtype="0"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par>
                                <p:cTn id="39" presetID="47"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animBg="1"/>
      <p:bldP spid="19" grpId="1" animBg="1"/>
      <p:bldP spid="2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7CC623"/>
        </a:solidFill>
        <a:effectLst/>
      </p:bgPr>
    </p:bg>
    <p:spTree>
      <p:nvGrpSpPr>
        <p:cNvPr id="1" name=""/>
        <p:cNvGrpSpPr/>
        <p:nvPr/>
      </p:nvGrpSpPr>
      <p:grpSpPr>
        <a:xfrm>
          <a:off x="0" y="0"/>
          <a:ext cx="0" cy="0"/>
          <a:chOff x="0" y="0"/>
          <a:chExt cx="0" cy="0"/>
        </a:xfrm>
      </p:grpSpPr>
      <p:sp>
        <p:nvSpPr>
          <p:cNvPr id="4" name="Rectangle 3"/>
          <p:cNvSpPr/>
          <p:nvPr/>
        </p:nvSpPr>
        <p:spPr>
          <a:xfrm>
            <a:off x="0" y="-24"/>
            <a:ext cx="457200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endParaRPr>
          </a:p>
        </p:txBody>
      </p:sp>
      <p:pic>
        <p:nvPicPr>
          <p:cNvPr id="5" name="Picture 4" descr="Gwallet-direct-transfer.png"/>
          <p:cNvPicPr>
            <a:picLocks noChangeAspect="1"/>
          </p:cNvPicPr>
          <p:nvPr/>
        </p:nvPicPr>
        <p:blipFill>
          <a:blip r:embed="rId2"/>
          <a:srcRect l="3031"/>
          <a:stretch>
            <a:fillRect/>
          </a:stretch>
        </p:blipFill>
        <p:spPr>
          <a:xfrm>
            <a:off x="0" y="0"/>
            <a:ext cx="4572000" cy="6858000"/>
          </a:xfrm>
          <a:prstGeom prst="rect">
            <a:avLst/>
          </a:prstGeom>
        </p:spPr>
      </p:pic>
      <p:sp>
        <p:nvSpPr>
          <p:cNvPr id="6" name="Rectangle 5"/>
          <p:cNvSpPr/>
          <p:nvPr/>
        </p:nvSpPr>
        <p:spPr>
          <a:xfrm>
            <a:off x="4929201" y="2308619"/>
            <a:ext cx="3667079" cy="1200329"/>
          </a:xfrm>
          <a:prstGeom prst="rect">
            <a:avLst/>
          </a:prstGeom>
        </p:spPr>
        <p:txBody>
          <a:bodyPr wrap="square">
            <a:spAutoFit/>
          </a:bodyPr>
          <a:lstStyle/>
          <a:p>
            <a:r>
              <a:rPr lang="en-US" sz="3600" dirty="0">
                <a:ln>
                  <a:solidFill>
                    <a:prstClr val="white"/>
                  </a:solidFill>
                </a:ln>
                <a:solidFill>
                  <a:prstClr val="white"/>
                </a:solidFill>
                <a:latin typeface="Segoe UI Light" pitchFamily="34" charset="0"/>
              </a:rPr>
              <a:t>A New Simplified Transfer Buying</a:t>
            </a:r>
            <a:endParaRPr lang="en-MY" sz="3600" dirty="0">
              <a:ln>
                <a:solidFill>
                  <a:prstClr val="white"/>
                </a:solidFill>
              </a:ln>
              <a:solidFill>
                <a:prstClr val="white"/>
              </a:solidFill>
              <a:latin typeface="Segoe UI Light" pitchFamily="34" charset="0"/>
            </a:endParaRPr>
          </a:p>
        </p:txBody>
      </p:sp>
    </p:spTree>
    <p:extLst>
      <p:ext uri="{BB962C8B-B14F-4D97-AF65-F5344CB8AC3E}">
        <p14:creationId xmlns:p14="http://schemas.microsoft.com/office/powerpoint/2010/main" val="177785018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895" r="10781" b="24187"/>
          <a:stretch/>
        </p:blipFill>
        <p:spPr bwMode="auto">
          <a:xfrm>
            <a:off x="0" y="-19051"/>
            <a:ext cx="11415104" cy="6877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67562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1026"/>
                                        </p:tgtEl>
                                      </p:cBhvr>
                                      <p:by x="150000" y="150000"/>
                                    </p:animScale>
                                  </p:childTnLst>
                                </p:cTn>
                              </p:par>
                              <p:par>
                                <p:cTn id="7" presetID="42" presetClass="path" presetSubtype="0" fill="hold" nodeType="withEffect">
                                  <p:stCondLst>
                                    <p:cond delay="0"/>
                                  </p:stCondLst>
                                  <p:childTnLst>
                                    <p:animMotion origin="layout" path="M -1.94444E-6 -1.11111E-6 L 0.12587 0.06806 " pathEditMode="relative" rAng="0" ptsTypes="AA">
                                      <p:cBhvr>
                                        <p:cTn id="8" dur="2000" fill="hold"/>
                                        <p:tgtEl>
                                          <p:spTgt spid="1026"/>
                                        </p:tgtEl>
                                        <p:attrNameLst>
                                          <p:attrName>ppt_x</p:attrName>
                                          <p:attrName>ppt_y</p:attrName>
                                        </p:attrNameLst>
                                      </p:cBhvr>
                                      <p:rCtr x="6285" y="34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C:\Users\markm\Desktop\World Conference 2014\TB Page 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1" y="-63098"/>
            <a:ext cx="9182101" cy="2438881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152417" y="1905000"/>
            <a:ext cx="8610601" cy="2819400"/>
            <a:chOff x="152399" y="1905000"/>
            <a:chExt cx="8610601" cy="2819400"/>
          </a:xfrm>
        </p:grpSpPr>
        <p:sp>
          <p:nvSpPr>
            <p:cNvPr id="4" name="Rectangle 3"/>
            <p:cNvSpPr/>
            <p:nvPr/>
          </p:nvSpPr>
          <p:spPr>
            <a:xfrm>
              <a:off x="152399" y="1905000"/>
              <a:ext cx="4800601" cy="2819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5257800" y="2286000"/>
              <a:ext cx="3505200" cy="1200329"/>
            </a:xfrm>
            <a:prstGeom prst="rect">
              <a:avLst/>
            </a:prstGeom>
            <a:solidFill>
              <a:srgbClr val="FFFF00"/>
            </a:solidFill>
            <a:ln>
              <a:solidFill>
                <a:srgbClr val="C00000"/>
              </a:solidFill>
            </a:ln>
            <a:effectLst>
              <a:outerShdw blurRad="50800" dist="38100" dir="5400000" algn="t" rotWithShape="0">
                <a:prstClr val="black">
                  <a:alpha val="40000"/>
                </a:prstClr>
              </a:outerShdw>
            </a:effectLst>
          </p:spPr>
          <p:txBody>
            <a:bodyPr wrap="square" rtlCol="0">
              <a:spAutoFit/>
            </a:bodyPr>
            <a:lstStyle/>
            <a:p>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Now Live: You can add as many products to Transfer Buy and place all excess BV/IBV into an additional BDC/IBDC.</a:t>
              </a:r>
            </a:p>
          </p:txBody>
        </p:sp>
      </p:grpSp>
      <p:sp>
        <p:nvSpPr>
          <p:cNvPr id="9" name="Rectangle 8"/>
          <p:cNvSpPr/>
          <p:nvPr/>
        </p:nvSpPr>
        <p:spPr>
          <a:xfrm>
            <a:off x="4191018" y="3810000"/>
            <a:ext cx="4800601" cy="2413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152399" y="609605"/>
            <a:ext cx="3505200" cy="1200329"/>
          </a:xfrm>
          <a:prstGeom prst="rect">
            <a:avLst/>
          </a:prstGeom>
          <a:solidFill>
            <a:srgbClr val="FFFF00"/>
          </a:solidFill>
          <a:ln>
            <a:solidFill>
              <a:srgbClr val="C00000"/>
            </a:solidFill>
          </a:ln>
          <a:effectLst>
            <a:outerShdw blurRad="50800" dist="38100" dir="5400000" algn="t" rotWithShape="0">
              <a:prstClr val="black">
                <a:alpha val="40000"/>
              </a:prstClr>
            </a:outerShdw>
          </a:effectLst>
        </p:spPr>
        <p:txBody>
          <a:bodyPr wrap="square" rtlCol="0">
            <a:spAutoFit/>
          </a:bodyPr>
          <a:lstStyle/>
          <a:p>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Now Live:  We have added a quick and easy product search on your Transfer Buy form. </a:t>
            </a:r>
          </a:p>
          <a:p>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029612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050"/>
                                        </p:tgtEl>
                                      </p:cBhvr>
                                      <p:by x="150000" y="150000"/>
                                    </p:animScale>
                                  </p:childTnLst>
                                </p:cTn>
                              </p:par>
                              <p:par>
                                <p:cTn id="7" presetID="42" presetClass="path" presetSubtype="0" fill="hold" nodeType="withEffect">
                                  <p:stCondLst>
                                    <p:cond delay="0"/>
                                  </p:stCondLst>
                                  <p:childTnLst>
                                    <p:animMotion origin="layout" path="M 3.33333E-6 4.79769E-6 L 0.05208 -0.26844 " pathEditMode="relative" rAng="0" ptsTypes="AA">
                                      <p:cBhvr>
                                        <p:cTn id="8" dur="2000" fill="hold"/>
                                        <p:tgtEl>
                                          <p:spTgt spid="2050"/>
                                        </p:tgtEl>
                                        <p:attrNameLst>
                                          <p:attrName>ppt_x</p:attrName>
                                          <p:attrName>ppt_y</p:attrName>
                                        </p:attrNameLst>
                                      </p:cBhvr>
                                      <p:rCtr x="2604" y="-13434"/>
                                    </p:animMotion>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0.05208 -0.26844 L -0.03125 -0.73457 " pathEditMode="relative" rAng="0" ptsTypes="AA">
                                      <p:cBhvr>
                                        <p:cTn id="20" dur="2000" fill="hold"/>
                                        <p:tgtEl>
                                          <p:spTgt spid="2050"/>
                                        </p:tgtEl>
                                        <p:attrNameLst>
                                          <p:attrName>ppt_x</p:attrName>
                                          <p:attrName>ppt_y</p:attrName>
                                        </p:attrNameLst>
                                      </p:cBhvr>
                                      <p:rCtr x="-4167" y="-23306"/>
                                    </p:animMotion>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 y="11"/>
            <a:ext cx="9143999" cy="14102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r="11250" b="88991"/>
          <a:stretch/>
        </p:blipFill>
        <p:spPr bwMode="auto">
          <a:xfrm>
            <a:off x="2768622" y="-2743200"/>
            <a:ext cx="4695416" cy="2057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85900"/>
          <a:stretch/>
        </p:blipFill>
        <p:spPr bwMode="auto">
          <a:xfrm>
            <a:off x="13" y="1"/>
            <a:ext cx="9143999" cy="1988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9451" b="30427"/>
          <a:stretch/>
        </p:blipFill>
        <p:spPr bwMode="auto">
          <a:xfrm>
            <a:off x="13" y="2743212"/>
            <a:ext cx="9143999" cy="7068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34152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C:\Users\markm\Desktop\World Conference 2014\TB Page 3 - Added to TB Cart.png"/>
          <p:cNvPicPr>
            <a:picLocks noChangeAspect="1" noChangeArrowheads="1"/>
          </p:cNvPicPr>
          <p:nvPr/>
        </p:nvPicPr>
        <p:blipFill rotWithShape="1">
          <a:blip r:embed="rId2">
            <a:extLst>
              <a:ext uri="{28A0092B-C50C-407E-A947-70E740481C1C}">
                <a14:useLocalDpi xmlns:a14="http://schemas.microsoft.com/office/drawing/2010/main" val="0"/>
              </a:ext>
            </a:extLst>
          </a:blip>
          <a:srcRect t="36252" b="28548"/>
          <a:stretch/>
        </p:blipFill>
        <p:spPr bwMode="auto">
          <a:xfrm>
            <a:off x="-1" y="0"/>
            <a:ext cx="9174093" cy="967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686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098"/>
                                        </p:tgtEl>
                                      </p:cBhvr>
                                      <p:by x="125000" y="125000"/>
                                    </p:animScale>
                                  </p:childTnLst>
                                </p:cTn>
                              </p:par>
                              <p:par>
                                <p:cTn id="7" presetID="42" presetClass="path" presetSubtype="0" fill="hold" nodeType="withEffect">
                                  <p:stCondLst>
                                    <p:cond delay="0"/>
                                  </p:stCondLst>
                                  <p:childTnLst>
                                    <p:animMotion origin="layout" path="M -2.5E-6 4.44444E-6 L -2.5E-6 -0.32778 " pathEditMode="relative" rAng="0" ptsTypes="AA">
                                      <p:cBhvr>
                                        <p:cTn id="8" dur="2000" fill="hold"/>
                                        <p:tgtEl>
                                          <p:spTgt spid="4098"/>
                                        </p:tgtEl>
                                        <p:attrNameLst>
                                          <p:attrName>ppt_x</p:attrName>
                                          <p:attrName>ppt_y</p:attrName>
                                        </p:attrNameLst>
                                      </p:cBhvr>
                                      <p:rCtr x="0" y="-163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Rectangle 3"/>
          <p:cNvSpPr/>
          <p:nvPr/>
        </p:nvSpPr>
        <p:spPr>
          <a:xfrm>
            <a:off x="3429009" y="666731"/>
            <a:ext cx="2157963" cy="923330"/>
          </a:xfrm>
          <a:prstGeom prst="rect">
            <a:avLst/>
          </a:prstGeom>
        </p:spPr>
        <p:txBody>
          <a:bodyPr wrap="none">
            <a:spAutoFit/>
          </a:bodyPr>
          <a:lstStyle/>
          <a:p>
            <a:r>
              <a:rPr lang="en-US" sz="5400" dirty="0">
                <a:ln>
                  <a:solidFill>
                    <a:prstClr val="white"/>
                  </a:solidFill>
                </a:ln>
                <a:solidFill>
                  <a:prstClr val="white"/>
                </a:solidFill>
                <a:latin typeface="Segoe UI Light" pitchFamily="34" charset="0"/>
              </a:rPr>
              <a:t>RECAP</a:t>
            </a:r>
            <a:endParaRPr lang="en-MY" sz="5400" dirty="0">
              <a:ln>
                <a:solidFill>
                  <a:prstClr val="white"/>
                </a:solidFill>
              </a:ln>
              <a:solidFill>
                <a:prstClr val="white"/>
              </a:solidFill>
              <a:latin typeface="Segoe UI Light" pitchFamily="34" charset="0"/>
            </a:endParaRPr>
          </a:p>
        </p:txBody>
      </p:sp>
      <p:sp>
        <p:nvSpPr>
          <p:cNvPr id="5" name="Rectangle 4"/>
          <p:cNvSpPr/>
          <p:nvPr/>
        </p:nvSpPr>
        <p:spPr>
          <a:xfrm>
            <a:off x="1142976" y="2190744"/>
            <a:ext cx="1571636" cy="190501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a:solidFill>
                    <a:prstClr val="black">
                      <a:lumMod val="85000"/>
                      <a:lumOff val="15000"/>
                    </a:prstClr>
                  </a:solidFill>
                </a:ln>
                <a:solidFill>
                  <a:prstClr val="black">
                    <a:lumMod val="85000"/>
                    <a:lumOff val="15000"/>
                  </a:prstClr>
                </a:solidFill>
                <a:latin typeface="Segoe UI Light" pitchFamily="34" charset="0"/>
              </a:rPr>
              <a:t>Online Home Advisor</a:t>
            </a:r>
          </a:p>
        </p:txBody>
      </p:sp>
      <p:sp>
        <p:nvSpPr>
          <p:cNvPr id="6" name="Rectangle 5"/>
          <p:cNvSpPr/>
          <p:nvPr/>
        </p:nvSpPr>
        <p:spPr>
          <a:xfrm>
            <a:off x="2857488" y="2190744"/>
            <a:ext cx="1571636" cy="1905013"/>
          </a:xfrm>
          <a:prstGeom prst="rect">
            <a:avLst/>
          </a:prstGeom>
          <a:solidFill>
            <a:srgbClr val="7CC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a:solidFill>
                    <a:prstClr val="white"/>
                  </a:solidFill>
                </a:ln>
                <a:solidFill>
                  <a:prstClr val="white"/>
                </a:solidFill>
                <a:latin typeface="Segoe UI Light" pitchFamily="34" charset="0"/>
              </a:rPr>
              <a:t>Products you purchase everyday</a:t>
            </a:r>
          </a:p>
        </p:txBody>
      </p:sp>
      <p:sp>
        <p:nvSpPr>
          <p:cNvPr id="7" name="Rectangle 6"/>
          <p:cNvSpPr/>
          <p:nvPr/>
        </p:nvSpPr>
        <p:spPr>
          <a:xfrm>
            <a:off x="4572000" y="2190744"/>
            <a:ext cx="1571636" cy="190501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n>
                  <a:solidFill>
                    <a:prstClr val="black">
                      <a:lumMod val="85000"/>
                      <a:lumOff val="15000"/>
                    </a:prstClr>
                  </a:solidFill>
                </a:ln>
                <a:solidFill>
                  <a:prstClr val="black">
                    <a:lumMod val="85000"/>
                    <a:lumOff val="15000"/>
                  </a:prstClr>
                </a:solidFill>
                <a:latin typeface="Segoe UI Light" pitchFamily="34" charset="0"/>
              </a:rPr>
              <a:t>MA Brands</a:t>
            </a:r>
            <a:endParaRPr lang="en-US" dirty="0">
              <a:ln>
                <a:solidFill>
                  <a:prstClr val="black">
                    <a:lumMod val="85000"/>
                    <a:lumOff val="15000"/>
                  </a:prstClr>
                </a:solidFill>
              </a:ln>
              <a:solidFill>
                <a:prstClr val="black">
                  <a:lumMod val="85000"/>
                  <a:lumOff val="15000"/>
                </a:prstClr>
              </a:solidFill>
              <a:latin typeface="Segoe UI Light" pitchFamily="34" charset="0"/>
            </a:endParaRPr>
          </a:p>
        </p:txBody>
      </p:sp>
      <p:sp>
        <p:nvSpPr>
          <p:cNvPr id="8" name="Rectangle 7"/>
          <p:cNvSpPr/>
          <p:nvPr/>
        </p:nvSpPr>
        <p:spPr>
          <a:xfrm>
            <a:off x="6286512" y="2190744"/>
            <a:ext cx="1571636" cy="1905013"/>
          </a:xfrm>
          <a:prstGeom prst="rect">
            <a:avLst/>
          </a:prstGeom>
          <a:solidFill>
            <a:srgbClr val="7CC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n>
                  <a:solidFill>
                    <a:prstClr val="white"/>
                  </a:solidFill>
                </a:ln>
                <a:solidFill>
                  <a:prstClr val="white"/>
                </a:solidFill>
                <a:latin typeface="Segoe UI Light" pitchFamily="34" charset="0"/>
              </a:rPr>
              <a:t>Online CPG</a:t>
            </a:r>
            <a:endParaRPr lang="en-US" dirty="0">
              <a:ln>
                <a:solidFill>
                  <a:prstClr val="white"/>
                </a:solidFill>
              </a:ln>
              <a:solidFill>
                <a:prstClr val="white"/>
              </a:solidFill>
              <a:latin typeface="Segoe UI Light" pitchFamily="34" charset="0"/>
            </a:endParaRPr>
          </a:p>
        </p:txBody>
      </p:sp>
      <p:sp>
        <p:nvSpPr>
          <p:cNvPr id="9" name="Rectangle 8"/>
          <p:cNvSpPr/>
          <p:nvPr/>
        </p:nvSpPr>
        <p:spPr>
          <a:xfrm>
            <a:off x="1142976" y="4286232"/>
            <a:ext cx="3286148" cy="190501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a:solidFill>
                    <a:prstClr val="black">
                      <a:lumMod val="85000"/>
                      <a:lumOff val="15000"/>
                    </a:prstClr>
                  </a:solidFill>
                </a:ln>
                <a:solidFill>
                  <a:prstClr val="black">
                    <a:lumMod val="85000"/>
                    <a:lumOff val="15000"/>
                  </a:prstClr>
                </a:solidFill>
                <a:latin typeface="Segoe UI Light" pitchFamily="34" charset="0"/>
              </a:rPr>
              <a:t>Purchasing directly from the wholesalers / manufacturers</a:t>
            </a:r>
          </a:p>
        </p:txBody>
      </p:sp>
      <p:sp>
        <p:nvSpPr>
          <p:cNvPr id="10" name="Rectangle 9"/>
          <p:cNvSpPr/>
          <p:nvPr/>
        </p:nvSpPr>
        <p:spPr>
          <a:xfrm>
            <a:off x="4572000" y="4286232"/>
            <a:ext cx="1571636" cy="1905013"/>
          </a:xfrm>
          <a:prstGeom prst="rect">
            <a:avLst/>
          </a:prstGeom>
          <a:solidFill>
            <a:srgbClr val="7CC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a:solidFill>
                    <a:prstClr val="white"/>
                  </a:solidFill>
                </a:ln>
                <a:solidFill>
                  <a:prstClr val="white"/>
                </a:solidFill>
                <a:latin typeface="Segoe UI Light" pitchFamily="34" charset="0"/>
              </a:rPr>
              <a:t>Much Higher cashback &amp; Higher IBV</a:t>
            </a:r>
          </a:p>
          <a:p>
            <a:pPr algn="ctr"/>
            <a:endParaRPr lang="en-US" dirty="0">
              <a:ln>
                <a:solidFill>
                  <a:prstClr val="white"/>
                </a:solidFill>
              </a:ln>
              <a:solidFill>
                <a:prstClr val="white"/>
              </a:solidFill>
              <a:latin typeface="Segoe UI Light" pitchFamily="34" charset="0"/>
            </a:endParaRPr>
          </a:p>
        </p:txBody>
      </p:sp>
      <p:sp>
        <p:nvSpPr>
          <p:cNvPr id="12" name="Rectangle 11"/>
          <p:cNvSpPr/>
          <p:nvPr/>
        </p:nvSpPr>
        <p:spPr>
          <a:xfrm>
            <a:off x="6286512" y="4286256"/>
            <a:ext cx="1571636" cy="190501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n>
                  <a:solidFill>
                    <a:prstClr val="black">
                      <a:lumMod val="85000"/>
                      <a:lumOff val="15000"/>
                    </a:prstClr>
                  </a:solidFill>
                </a:ln>
                <a:solidFill>
                  <a:prstClr val="black">
                    <a:lumMod val="85000"/>
                    <a:lumOff val="15000"/>
                  </a:prstClr>
                </a:solidFill>
                <a:latin typeface="Segoe UI Light" pitchFamily="34" charset="0"/>
              </a:rPr>
              <a:t>The New Transfer Buy</a:t>
            </a:r>
            <a:endParaRPr lang="en-US" dirty="0">
              <a:ln>
                <a:solidFill>
                  <a:prstClr val="black">
                    <a:lumMod val="85000"/>
                    <a:lumOff val="15000"/>
                  </a:prstClr>
                </a:solidFill>
              </a:ln>
              <a:solidFill>
                <a:prstClr val="black">
                  <a:lumMod val="85000"/>
                  <a:lumOff val="15000"/>
                </a:prstClr>
              </a:solidFill>
              <a:latin typeface="Segoe UI Light" pitchFamily="34" charset="0"/>
            </a:endParaRPr>
          </a:p>
        </p:txBody>
      </p:sp>
    </p:spTree>
    <p:extLst>
      <p:ext uri="{BB962C8B-B14F-4D97-AF65-F5344CB8AC3E}">
        <p14:creationId xmlns:p14="http://schemas.microsoft.com/office/powerpoint/2010/main" val="20336692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1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17" presetClass="entr" presetSubtype="1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strVal val="#ppt_h"/>
                                          </p:val>
                                        </p:tav>
                                        <p:tav tm="100000">
                                          <p:val>
                                            <p:strVal val="#ppt_h"/>
                                          </p:val>
                                        </p:tav>
                                      </p:tavLst>
                                    </p:anim>
                                  </p:childTnLst>
                                </p:cTn>
                              </p:par>
                            </p:childTnLst>
                          </p:cTn>
                        </p:par>
                        <p:par>
                          <p:cTn id="24" fill="hold">
                            <p:stCondLst>
                              <p:cond delay="2000"/>
                            </p:stCondLst>
                            <p:childTnLst>
                              <p:par>
                                <p:cTn id="25" presetID="17" presetClass="entr" presetSubtype="1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strVal val="#ppt_h"/>
                                          </p:val>
                                        </p:tav>
                                        <p:tav tm="100000">
                                          <p:val>
                                            <p:strVal val="#ppt_h"/>
                                          </p:val>
                                        </p:tav>
                                      </p:tavLst>
                                    </p:anim>
                                  </p:childTnLst>
                                </p:cTn>
                              </p:par>
                            </p:childTnLst>
                          </p:cTn>
                        </p:par>
                        <p:par>
                          <p:cTn id="29" fill="hold">
                            <p:stCondLst>
                              <p:cond delay="2500"/>
                            </p:stCondLst>
                            <p:childTnLst>
                              <p:par>
                                <p:cTn id="30" presetID="17" presetClass="entr" presetSubtype="1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strVal val="#ppt_h"/>
                                          </p:val>
                                        </p:tav>
                                        <p:tav tm="100000">
                                          <p:val>
                                            <p:strVal val="#ppt_h"/>
                                          </p:val>
                                        </p:tav>
                                      </p:tavLst>
                                    </p:anim>
                                  </p:childTnLst>
                                </p:cTn>
                              </p:par>
                            </p:childTnLst>
                          </p:cTn>
                        </p:par>
                        <p:par>
                          <p:cTn id="34" fill="hold">
                            <p:stCondLst>
                              <p:cond delay="3000"/>
                            </p:stCondLst>
                            <p:childTnLst>
                              <p:par>
                                <p:cTn id="35" presetID="17" presetClass="entr" presetSubtype="1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4" name="Rectangle 3"/>
          <p:cNvSpPr/>
          <p:nvPr/>
        </p:nvSpPr>
        <p:spPr>
          <a:xfrm>
            <a:off x="863313" y="2381254"/>
            <a:ext cx="7508402" cy="830997"/>
          </a:xfrm>
          <a:prstGeom prst="rect">
            <a:avLst/>
          </a:prstGeom>
        </p:spPr>
        <p:txBody>
          <a:bodyPr wrap="none">
            <a:spAutoFit/>
          </a:bodyPr>
          <a:lstStyle/>
          <a:p>
            <a:r>
              <a:rPr lang="en-MY" sz="4800" dirty="0" smtClean="0">
                <a:ln>
                  <a:solidFill>
                    <a:prstClr val="black">
                      <a:lumMod val="85000"/>
                      <a:lumOff val="15000"/>
                    </a:prstClr>
                  </a:solidFill>
                </a:ln>
                <a:solidFill>
                  <a:prstClr val="black">
                    <a:lumMod val="85000"/>
                    <a:lumOff val="15000"/>
                  </a:prstClr>
                </a:solidFill>
                <a:latin typeface="Segoe UI Light" pitchFamily="34" charset="0"/>
              </a:rPr>
              <a:t>We Are Not Stopping There!</a:t>
            </a:r>
            <a:endParaRPr lang="en-MY" sz="4800" dirty="0">
              <a:ln>
                <a:solidFill>
                  <a:prstClr val="black">
                    <a:lumMod val="85000"/>
                    <a:lumOff val="15000"/>
                  </a:prstClr>
                </a:solidFill>
              </a:ln>
              <a:solidFill>
                <a:prstClr val="black">
                  <a:lumMod val="85000"/>
                  <a:lumOff val="15000"/>
                </a:prstClr>
              </a:solidFill>
              <a:latin typeface="Segoe UI Light" pitchFamily="34" charset="0"/>
            </a:endParaRPr>
          </a:p>
        </p:txBody>
      </p:sp>
      <p:sp>
        <p:nvSpPr>
          <p:cNvPr id="5" name="Rectangle 4"/>
          <p:cNvSpPr/>
          <p:nvPr/>
        </p:nvSpPr>
        <p:spPr>
          <a:xfrm>
            <a:off x="0" y="3900746"/>
            <a:ext cx="9144000" cy="1323439"/>
          </a:xfrm>
          <a:prstGeom prst="rect">
            <a:avLst/>
          </a:prstGeom>
        </p:spPr>
        <p:txBody>
          <a:bodyPr wrap="square">
            <a:spAutoFit/>
          </a:bodyPr>
          <a:lstStyle/>
          <a:p>
            <a:pPr algn="ctr"/>
            <a:r>
              <a:rPr lang="en-US" sz="2000" b="1" dirty="0" smtClean="0">
                <a:ln>
                  <a:solidFill>
                    <a:srgbClr val="C00000"/>
                  </a:solidFill>
                </a:ln>
                <a:solidFill>
                  <a:srgbClr val="C00000"/>
                </a:solidFill>
                <a:latin typeface="Segoe UI Light" pitchFamily="34" charset="0"/>
              </a:rPr>
              <a:t>There are some additional opportunities to make Transfer Buying even better</a:t>
            </a:r>
            <a:br>
              <a:rPr lang="en-US" sz="2000" b="1" dirty="0" smtClean="0">
                <a:ln>
                  <a:solidFill>
                    <a:srgbClr val="C00000"/>
                  </a:solidFill>
                </a:ln>
                <a:solidFill>
                  <a:srgbClr val="C00000"/>
                </a:solidFill>
                <a:latin typeface="Segoe UI Light" pitchFamily="34" charset="0"/>
              </a:rPr>
            </a:br>
            <a:r>
              <a:rPr lang="en-US" sz="2000" b="1" dirty="0" smtClean="0">
                <a:ln>
                  <a:solidFill>
                    <a:srgbClr val="C00000"/>
                  </a:solidFill>
                </a:ln>
                <a:solidFill>
                  <a:srgbClr val="C00000"/>
                </a:solidFill>
                <a:latin typeface="Segoe UI Light" pitchFamily="34" charset="0"/>
              </a:rPr>
              <a:t>and solve some additional challenges.</a:t>
            </a:r>
          </a:p>
          <a:p>
            <a:pPr algn="ctr"/>
            <a:endParaRPr lang="en-US" sz="2000" b="1" dirty="0">
              <a:ln>
                <a:solidFill>
                  <a:srgbClr val="C00000"/>
                </a:solidFill>
              </a:ln>
              <a:solidFill>
                <a:srgbClr val="C00000"/>
              </a:solidFill>
              <a:latin typeface="Segoe UI Light" pitchFamily="34" charset="0"/>
            </a:endParaRPr>
          </a:p>
          <a:p>
            <a:pPr algn="ctr"/>
            <a:r>
              <a:rPr lang="en-US" sz="2000" b="1" dirty="0" smtClean="0">
                <a:ln>
                  <a:solidFill>
                    <a:srgbClr val="C00000"/>
                  </a:solidFill>
                </a:ln>
                <a:solidFill>
                  <a:srgbClr val="C00000"/>
                </a:solidFill>
                <a:latin typeface="Segoe UI Light" pitchFamily="34" charset="0"/>
              </a:rPr>
              <a:t>Spreading your Transfer Buying over 4 weeks</a:t>
            </a:r>
            <a:endParaRPr lang="en-US" sz="2000" b="1" dirty="0">
              <a:ln>
                <a:solidFill>
                  <a:srgbClr val="C00000"/>
                </a:solidFill>
              </a:ln>
              <a:solidFill>
                <a:srgbClr val="C00000"/>
              </a:solidFill>
              <a:latin typeface="Segoe UI Light" pitchFamily="34" charset="0"/>
            </a:endParaRPr>
          </a:p>
        </p:txBody>
      </p:sp>
    </p:spTree>
    <p:extLst>
      <p:ext uri="{BB962C8B-B14F-4D97-AF65-F5344CB8AC3E}">
        <p14:creationId xmlns:p14="http://schemas.microsoft.com/office/powerpoint/2010/main" val="36408528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blog.cdhcpa.com/wp-content/uploads/2013/12/why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62000"/>
            <a:ext cx="6096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800600" y="0"/>
            <a:ext cx="4343400" cy="6858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257800" y="914400"/>
            <a:ext cx="3657600" cy="4572000"/>
          </a:xfrm>
        </p:spPr>
        <p:txBody>
          <a:bodyPr>
            <a:noAutofit/>
          </a:bodyPr>
          <a:lstStyle/>
          <a:p>
            <a:r>
              <a:rPr lang="en-US" sz="2400" dirty="0" smtClean="0">
                <a:ln>
                  <a:solidFill>
                    <a:schemeClr val="bg1"/>
                  </a:solidFill>
                </a:ln>
                <a:solidFill>
                  <a:schemeClr val="bg1"/>
                </a:solidFill>
              </a:rPr>
              <a:t>Is there anything else we can do next to incentivize?</a:t>
            </a:r>
          </a:p>
          <a:p>
            <a:endParaRPr lang="en-US" sz="2400" dirty="0">
              <a:ln>
                <a:solidFill>
                  <a:schemeClr val="bg1"/>
                </a:solidFill>
              </a:ln>
              <a:solidFill>
                <a:schemeClr val="bg1"/>
              </a:solidFill>
            </a:endParaRPr>
          </a:p>
          <a:p>
            <a:pPr marL="342900" indent="-342900">
              <a:buAutoNum type="arabicPeriod"/>
            </a:pPr>
            <a:r>
              <a:rPr lang="en-US" sz="2400" dirty="0" smtClean="0">
                <a:ln>
                  <a:solidFill>
                    <a:schemeClr val="bg1"/>
                  </a:solidFill>
                </a:ln>
                <a:solidFill>
                  <a:schemeClr val="bg1"/>
                </a:solidFill>
              </a:rPr>
              <a:t>Do we offer Free Shipping on Transfer Buying Order</a:t>
            </a:r>
            <a:br>
              <a:rPr lang="en-US" sz="2400" dirty="0" smtClean="0">
                <a:ln>
                  <a:solidFill>
                    <a:schemeClr val="bg1"/>
                  </a:solidFill>
                </a:ln>
                <a:solidFill>
                  <a:schemeClr val="bg1"/>
                </a:solidFill>
              </a:rPr>
            </a:br>
            <a:endParaRPr lang="en-US" sz="2400" dirty="0" smtClean="0">
              <a:ln>
                <a:solidFill>
                  <a:schemeClr val="bg1"/>
                </a:solidFill>
              </a:ln>
              <a:solidFill>
                <a:schemeClr val="bg1"/>
              </a:solidFill>
            </a:endParaRPr>
          </a:p>
          <a:p>
            <a:pPr marL="342900" indent="-342900">
              <a:buAutoNum type="arabicPeriod"/>
            </a:pPr>
            <a:r>
              <a:rPr lang="en-US" sz="2400" dirty="0" smtClean="0">
                <a:ln>
                  <a:solidFill>
                    <a:schemeClr val="bg1"/>
                  </a:solidFill>
                </a:ln>
                <a:solidFill>
                  <a:schemeClr val="bg1"/>
                </a:solidFill>
              </a:rPr>
              <a:t>New ways to qualify and simplify the bonus pool – over 500,000 IBV to be given away each quarter.</a:t>
            </a:r>
          </a:p>
          <a:p>
            <a:pPr marL="342900" indent="-342900">
              <a:buAutoNum type="arabicPeriod"/>
            </a:pPr>
            <a:endParaRPr lang="en-US" sz="2400" dirty="0">
              <a:ln>
                <a:solidFill>
                  <a:schemeClr val="bg1"/>
                </a:solidFill>
              </a:ln>
              <a:solidFill>
                <a:schemeClr val="bg1"/>
              </a:solidFill>
            </a:endParaRPr>
          </a:p>
        </p:txBody>
      </p:sp>
    </p:spTree>
    <p:extLst>
      <p:ext uri="{BB962C8B-B14F-4D97-AF65-F5344CB8AC3E}">
        <p14:creationId xmlns:p14="http://schemas.microsoft.com/office/powerpoint/2010/main" val="170851882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5" name="Rectangle 4"/>
          <p:cNvSpPr/>
          <p:nvPr/>
        </p:nvSpPr>
        <p:spPr>
          <a:xfrm>
            <a:off x="0" y="0"/>
            <a:ext cx="44196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648200" y="914400"/>
            <a:ext cx="4343400" cy="4572000"/>
          </a:xfrm>
        </p:spPr>
        <p:txBody>
          <a:bodyPr>
            <a:normAutofit/>
          </a:bodyPr>
          <a:lstStyle/>
          <a:p>
            <a:r>
              <a:rPr lang="en-US" sz="3200" b="1" dirty="0" smtClean="0">
                <a:ln>
                  <a:noFill/>
                </a:ln>
                <a:solidFill>
                  <a:schemeClr val="bg1"/>
                </a:solidFill>
              </a:rPr>
              <a:t>How many of you hate the 5</a:t>
            </a:r>
            <a:r>
              <a:rPr lang="en-US" sz="3200" b="1" baseline="30000" dirty="0" smtClean="0">
                <a:ln>
                  <a:noFill/>
                </a:ln>
                <a:solidFill>
                  <a:schemeClr val="bg1"/>
                </a:solidFill>
              </a:rPr>
              <a:t>th</a:t>
            </a:r>
            <a:r>
              <a:rPr lang="en-US" sz="3200" b="1" dirty="0" smtClean="0">
                <a:ln>
                  <a:noFill/>
                </a:ln>
                <a:solidFill>
                  <a:schemeClr val="bg1"/>
                </a:solidFill>
              </a:rPr>
              <a:t> week pull?</a:t>
            </a:r>
          </a:p>
          <a:p>
            <a:endParaRPr lang="en-US" sz="3200" b="1" dirty="0">
              <a:ln>
                <a:noFill/>
              </a:ln>
              <a:solidFill>
                <a:schemeClr val="bg1"/>
              </a:solidFill>
            </a:endParaRPr>
          </a:p>
          <a:p>
            <a:r>
              <a:rPr lang="en-US" sz="3200" b="1" dirty="0" smtClean="0">
                <a:ln>
                  <a:noFill/>
                </a:ln>
                <a:solidFill>
                  <a:schemeClr val="bg1"/>
                </a:solidFill>
              </a:rPr>
              <a:t>Your transfer buy will pull every 4 weeks.</a:t>
            </a:r>
          </a:p>
        </p:txBody>
      </p:sp>
      <p:pic>
        <p:nvPicPr>
          <p:cNvPr id="12290" name="Picture 2" descr="http://www.clker.com/cliparts/x/J/U/5/i/a/blank-calendar-h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95400"/>
            <a:ext cx="3824280" cy="41052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rot="21417165">
            <a:off x="1219201" y="2367171"/>
            <a:ext cx="2286000" cy="2123658"/>
          </a:xfrm>
          <a:prstGeom prst="rect">
            <a:avLst/>
          </a:prstGeom>
          <a:noFill/>
        </p:spPr>
        <p:txBody>
          <a:bodyPr wrap="square" rtlCol="0">
            <a:spAutoFit/>
          </a:bodyPr>
          <a:lstStyle/>
          <a:p>
            <a:pPr algn="ctr"/>
            <a:r>
              <a:rPr lang="en-US" sz="6600" dirty="0" smtClean="0"/>
              <a:t>5</a:t>
            </a:r>
            <a:r>
              <a:rPr lang="en-US" sz="6600" baseline="30000" dirty="0" smtClean="0"/>
              <a:t>th</a:t>
            </a:r>
            <a:endParaRPr lang="en-US" sz="6600" dirty="0" smtClean="0"/>
          </a:p>
          <a:p>
            <a:pPr algn="ctr"/>
            <a:r>
              <a:rPr lang="en-US" sz="6600" dirty="0" smtClean="0"/>
              <a:t>WEEK</a:t>
            </a:r>
            <a:endParaRPr lang="en-US" sz="6600" dirty="0"/>
          </a:p>
        </p:txBody>
      </p:sp>
    </p:spTree>
    <p:extLst>
      <p:ext uri="{BB962C8B-B14F-4D97-AF65-F5344CB8AC3E}">
        <p14:creationId xmlns:p14="http://schemas.microsoft.com/office/powerpoint/2010/main" val="31869942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orldConference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1730" y="0"/>
            <a:ext cx="6858000" cy="6858000"/>
          </a:xfrm>
          <a:prstGeom prst="rect">
            <a:avLst/>
          </a:prstGeom>
        </p:spPr>
      </p:pic>
    </p:spTree>
    <p:extLst>
      <p:ext uri="{BB962C8B-B14F-4D97-AF65-F5344CB8AC3E}">
        <p14:creationId xmlns:p14="http://schemas.microsoft.com/office/powerpoint/2010/main" val="8471153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937" t="5894" r="12656"/>
          <a:stretch/>
        </p:blipFill>
        <p:spPr bwMode="auto">
          <a:xfrm>
            <a:off x="-1" y="0"/>
            <a:ext cx="9174611" cy="868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81000" y="4343400"/>
            <a:ext cx="3048000" cy="6096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92D050"/>
                </a:solidFill>
              </a:ln>
              <a:solidFill>
                <a:prstClr val="white"/>
              </a:solidFill>
            </a:endParaRPr>
          </a:p>
        </p:txBody>
      </p:sp>
    </p:spTree>
    <p:extLst>
      <p:ext uri="{BB962C8B-B14F-4D97-AF65-F5344CB8AC3E}">
        <p14:creationId xmlns:p14="http://schemas.microsoft.com/office/powerpoint/2010/main" val="35395650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5602"/>
                                        </p:tgtEl>
                                      </p:cBhvr>
                                      <p:by x="150000" y="150000"/>
                                    </p:animScale>
                                  </p:childTnLst>
                                </p:cTn>
                              </p:par>
                              <p:par>
                                <p:cTn id="7" presetID="42" presetClass="path" presetSubtype="0" fill="hold" nodeType="withEffect">
                                  <p:stCondLst>
                                    <p:cond delay="0"/>
                                  </p:stCondLst>
                                  <p:childTnLst>
                                    <p:animMotion origin="layout" path="M -2.5E-6 -3.33333E-6 L 0.19011 0.05556 " pathEditMode="relative" rAng="0" ptsTypes="AA">
                                      <p:cBhvr>
                                        <p:cTn id="8" dur="2000" fill="hold"/>
                                        <p:tgtEl>
                                          <p:spTgt spid="25602"/>
                                        </p:tgtEl>
                                        <p:attrNameLst>
                                          <p:attrName>ppt_x</p:attrName>
                                          <p:attrName>ppt_y</p:attrName>
                                        </p:attrNameLst>
                                      </p:cBhvr>
                                      <p:rCtr x="9497" y="2778"/>
                                    </p:animMotion>
                                  </p:childTnLst>
                                </p:cTn>
                              </p:par>
                            </p:childTnLst>
                          </p:cTn>
                        </p:par>
                        <p:par>
                          <p:cTn id="9" fill="hold">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markm\Desktop\2013 MAIC\Home Advisor\UnFranchise-start.png"/>
          <p:cNvPicPr>
            <a:picLocks noChangeAspect="1" noChangeArrowheads="1"/>
          </p:cNvPicPr>
          <p:nvPr/>
        </p:nvPicPr>
        <p:blipFill rotWithShape="1">
          <a:blip r:embed="rId2">
            <a:extLst>
              <a:ext uri="{28A0092B-C50C-407E-A947-70E740481C1C}">
                <a14:useLocalDpi xmlns:a14="http://schemas.microsoft.com/office/drawing/2010/main" val="0"/>
              </a:ext>
            </a:extLst>
          </a:blip>
          <a:srcRect b="9267"/>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730258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2" descr="C:\Users\markm\Desktop\2013 MAIC\Home Advisor\UnFranchise - first step.png"/>
          <p:cNvPicPr>
            <a:picLocks noChangeAspect="1" noChangeArrowheads="1"/>
          </p:cNvPicPr>
          <p:nvPr/>
        </p:nvPicPr>
        <p:blipFill rotWithShape="1">
          <a:blip r:embed="rId2">
            <a:extLst>
              <a:ext uri="{28A0092B-C50C-407E-A947-70E740481C1C}">
                <a14:useLocalDpi xmlns:a14="http://schemas.microsoft.com/office/drawing/2010/main" val="0"/>
              </a:ext>
            </a:extLst>
          </a:blip>
          <a:srcRect b="15424"/>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ular Callout 5"/>
          <p:cNvSpPr/>
          <p:nvPr/>
        </p:nvSpPr>
        <p:spPr>
          <a:xfrm>
            <a:off x="4429124" y="3238499"/>
            <a:ext cx="4429156" cy="2857520"/>
          </a:xfrm>
          <a:prstGeom prst="wedgeRectCallout">
            <a:avLst>
              <a:gd name="adj1" fmla="val -72473"/>
              <a:gd name="adj2" fmla="val 2371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n>
                  <a:solidFill>
                    <a:prstClr val="black">
                      <a:lumMod val="75000"/>
                      <a:lumOff val="25000"/>
                    </a:prstClr>
                  </a:solidFill>
                </a:ln>
                <a:solidFill>
                  <a:prstClr val="black">
                    <a:lumMod val="75000"/>
                    <a:lumOff val="25000"/>
                  </a:prstClr>
                </a:solidFill>
                <a:latin typeface="Segoe UI Light" pitchFamily="34" charset="0"/>
                <a:ea typeface="Tahoma" pitchFamily="34" charset="0"/>
                <a:cs typeface="Tahoma" pitchFamily="34" charset="0"/>
              </a:rPr>
              <a:t>    Select the categories that</a:t>
            </a:r>
          </a:p>
          <a:p>
            <a:r>
              <a:rPr lang="en-US" sz="2000" dirty="0">
                <a:ln>
                  <a:solidFill>
                    <a:prstClr val="black">
                      <a:lumMod val="75000"/>
                      <a:lumOff val="25000"/>
                    </a:prstClr>
                  </a:solidFill>
                </a:ln>
                <a:solidFill>
                  <a:prstClr val="black">
                    <a:lumMod val="75000"/>
                    <a:lumOff val="25000"/>
                  </a:prstClr>
                </a:solidFill>
                <a:latin typeface="Segoe UI Light" pitchFamily="34" charset="0"/>
                <a:ea typeface="Tahoma" pitchFamily="34" charset="0"/>
                <a:cs typeface="Tahoma" pitchFamily="34" charset="0"/>
              </a:rPr>
              <a:t>    fit your </a:t>
            </a:r>
            <a:r>
              <a:rPr lang="en-US" sz="2000" dirty="0" err="1">
                <a:ln>
                  <a:solidFill>
                    <a:prstClr val="black">
                      <a:lumMod val="75000"/>
                      <a:lumOff val="25000"/>
                    </a:prstClr>
                  </a:solidFill>
                </a:ln>
                <a:solidFill>
                  <a:prstClr val="black">
                    <a:lumMod val="75000"/>
                    <a:lumOff val="25000"/>
                  </a:prstClr>
                </a:solidFill>
                <a:latin typeface="Segoe UI Light" pitchFamily="34" charset="0"/>
                <a:ea typeface="Tahoma" pitchFamily="34" charset="0"/>
                <a:cs typeface="Tahoma" pitchFamily="34" charset="0"/>
              </a:rPr>
              <a:t>houshold</a:t>
            </a:r>
            <a:r>
              <a:rPr lang="en-US" sz="2000" dirty="0">
                <a:ln>
                  <a:solidFill>
                    <a:prstClr val="black">
                      <a:lumMod val="75000"/>
                      <a:lumOff val="25000"/>
                    </a:prstClr>
                  </a:solidFill>
                </a:ln>
                <a:solidFill>
                  <a:prstClr val="black">
                    <a:lumMod val="75000"/>
                    <a:lumOff val="25000"/>
                  </a:prstClr>
                </a:solidFill>
                <a:latin typeface="Segoe UI Light" pitchFamily="34" charset="0"/>
                <a:ea typeface="Tahoma" pitchFamily="34" charset="0"/>
                <a:cs typeface="Tahoma" pitchFamily="34" charset="0"/>
              </a:rPr>
              <a:t>.</a:t>
            </a:r>
          </a:p>
          <a:p>
            <a:endParaRPr lang="en-US" sz="2000" dirty="0">
              <a:ln>
                <a:solidFill>
                  <a:prstClr val="black">
                    <a:lumMod val="75000"/>
                    <a:lumOff val="25000"/>
                  </a:prstClr>
                </a:solidFill>
              </a:ln>
              <a:solidFill>
                <a:prstClr val="black">
                  <a:lumMod val="75000"/>
                  <a:lumOff val="25000"/>
                </a:prstClr>
              </a:solidFill>
              <a:latin typeface="Segoe UI Light" pitchFamily="34" charset="0"/>
              <a:ea typeface="Tahoma" pitchFamily="34" charset="0"/>
              <a:cs typeface="Tahoma" pitchFamily="34" charset="0"/>
            </a:endParaRPr>
          </a:p>
          <a:p>
            <a:r>
              <a:rPr lang="en-US" sz="2000" dirty="0">
                <a:ln>
                  <a:solidFill>
                    <a:prstClr val="black">
                      <a:lumMod val="75000"/>
                      <a:lumOff val="25000"/>
                    </a:prstClr>
                  </a:solidFill>
                </a:ln>
                <a:solidFill>
                  <a:prstClr val="black">
                    <a:lumMod val="75000"/>
                    <a:lumOff val="25000"/>
                  </a:prstClr>
                </a:solidFill>
                <a:latin typeface="Segoe UI Light" pitchFamily="34" charset="0"/>
                <a:ea typeface="Tahoma" pitchFamily="34" charset="0"/>
                <a:cs typeface="Tahoma" pitchFamily="34" charset="0"/>
              </a:rPr>
              <a:t>    For Him, Her, Child, Pet,</a:t>
            </a:r>
          </a:p>
          <a:p>
            <a:r>
              <a:rPr lang="en-US" sz="2000" dirty="0">
                <a:ln>
                  <a:solidFill>
                    <a:prstClr val="black">
                      <a:lumMod val="75000"/>
                      <a:lumOff val="25000"/>
                    </a:prstClr>
                  </a:solidFill>
                </a:ln>
                <a:solidFill>
                  <a:prstClr val="black">
                    <a:lumMod val="75000"/>
                    <a:lumOff val="25000"/>
                  </a:prstClr>
                </a:solidFill>
                <a:latin typeface="Segoe UI Light" pitchFamily="34" charset="0"/>
                <a:ea typeface="Tahoma" pitchFamily="34" charset="0"/>
                <a:cs typeface="Tahoma" pitchFamily="34" charset="0"/>
              </a:rPr>
              <a:t>    Pool/Spa, Vehicle or Lawn &amp; Garden</a:t>
            </a:r>
          </a:p>
          <a:p>
            <a:pPr algn="ctr"/>
            <a:endParaRPr lang="en-MY" sz="2000" dirty="0">
              <a:ln>
                <a:solidFill>
                  <a:prstClr val="black">
                    <a:lumMod val="75000"/>
                    <a:lumOff val="25000"/>
                  </a:prstClr>
                </a:solidFill>
              </a:ln>
              <a:solidFill>
                <a:prstClr val="black">
                  <a:lumMod val="75000"/>
                  <a:lumOff val="25000"/>
                </a:prstClr>
              </a:solidFill>
            </a:endParaRPr>
          </a:p>
        </p:txBody>
      </p:sp>
    </p:spTree>
    <p:extLst>
      <p:ext uri="{BB962C8B-B14F-4D97-AF65-F5344CB8AC3E}">
        <p14:creationId xmlns:p14="http://schemas.microsoft.com/office/powerpoint/2010/main" val="30259126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C:\Users\markm\Desktop\2013 MAIC\Home Advisor\UnFranchise - bathroom start.png"/>
          <p:cNvPicPr>
            <a:picLocks noChangeAspect="1" noChangeArrowheads="1"/>
          </p:cNvPicPr>
          <p:nvPr/>
        </p:nvPicPr>
        <p:blipFill rotWithShape="1">
          <a:blip r:embed="rId2">
            <a:extLst>
              <a:ext uri="{28A0092B-C50C-407E-A947-70E740481C1C}">
                <a14:useLocalDpi xmlns:a14="http://schemas.microsoft.com/office/drawing/2010/main" val="0"/>
              </a:ext>
            </a:extLst>
          </a:blip>
          <a:srcRect b="17432"/>
          <a:stretch/>
        </p:blipFill>
        <p:spPr bwMode="auto">
          <a:xfrm>
            <a:off x="0" y="1"/>
            <a:ext cx="9129874"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4267200" y="1066800"/>
            <a:ext cx="4642568" cy="4267200"/>
            <a:chOff x="4267200" y="1066800"/>
            <a:chExt cx="4642568" cy="4267200"/>
          </a:xfrm>
        </p:grpSpPr>
        <p:cxnSp>
          <p:nvCxnSpPr>
            <p:cNvPr id="4" name="Straight Connector 3"/>
            <p:cNvCxnSpPr>
              <a:stCxn id="3" idx="2"/>
            </p:cNvCxnSpPr>
            <p:nvPr/>
          </p:nvCxnSpPr>
          <p:spPr>
            <a:xfrm flipH="1">
              <a:off x="4267200" y="2760543"/>
              <a:ext cx="533400" cy="120185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a:stCxn id="3" idx="4"/>
            </p:cNvCxnSpPr>
            <p:nvPr/>
          </p:nvCxnSpPr>
          <p:spPr>
            <a:xfrm flipH="1">
              <a:off x="5029200" y="4454286"/>
              <a:ext cx="1825984" cy="8797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Picture 2" descr="C:\Users\markm\Desktop\2013 MAIC\Home Advisor\06-shopping-annuity-design-r6.2.0.jpg"/>
            <p:cNvPicPr>
              <a:picLocks noChangeAspect="1" noChangeArrowheads="1"/>
            </p:cNvPicPr>
            <p:nvPr/>
          </p:nvPicPr>
          <p:blipFill rotWithShape="1">
            <a:blip r:embed="rId3">
              <a:extLst>
                <a:ext uri="{28A0092B-C50C-407E-A947-70E740481C1C}">
                  <a14:useLocalDpi xmlns:a14="http://schemas.microsoft.com/office/drawing/2010/main" val="0"/>
                </a:ext>
              </a:extLst>
            </a:blip>
            <a:srcRect l="31984" t="27984" r="23731" b="42010"/>
            <a:stretch/>
          </p:blipFill>
          <p:spPr bwMode="auto">
            <a:xfrm>
              <a:off x="4800600" y="1066800"/>
              <a:ext cx="4109168" cy="33874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281613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resenterMedia.com Animated Theme">
  <a:themeElements>
    <a:clrScheme name="Future Interface">
      <a:dk1>
        <a:sysClr val="windowText" lastClr="000000"/>
      </a:dk1>
      <a:lt1>
        <a:sysClr val="window" lastClr="FFFFFF"/>
      </a:lt1>
      <a:dk2>
        <a:srgbClr val="596984"/>
      </a:dk2>
      <a:lt2>
        <a:srgbClr val="B3DFFF"/>
      </a:lt2>
      <a:accent1>
        <a:srgbClr val="06A8F0"/>
      </a:accent1>
      <a:accent2>
        <a:srgbClr val="062F4C"/>
      </a:accent2>
      <a:accent3>
        <a:srgbClr val="8CC442"/>
      </a:accent3>
      <a:accent4>
        <a:srgbClr val="F0C206"/>
      </a:accent4>
      <a:accent5>
        <a:srgbClr val="696969"/>
      </a:accent5>
      <a:accent6>
        <a:srgbClr val="FFFFFF"/>
      </a:accent6>
      <a:hlink>
        <a:srgbClr val="FFC000"/>
      </a:hlink>
      <a:folHlink>
        <a:srgbClr val="7F6000"/>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Presentermedia.com - laptop connection - static">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1392</TotalTime>
  <Words>720</Words>
  <Application>Microsoft Macintosh PowerPoint</Application>
  <PresentationFormat>On-screen Show (4:3)</PresentationFormat>
  <Paragraphs>82</Paragraphs>
  <Slides>59</Slides>
  <Notes>0</Notes>
  <HiddenSlides>0</HiddenSlides>
  <MMClips>0</MMClips>
  <ScaleCrop>false</ScaleCrop>
  <HeadingPairs>
    <vt:vector size="4" baseType="variant">
      <vt:variant>
        <vt:lpstr>Theme</vt:lpstr>
      </vt:variant>
      <vt:variant>
        <vt:i4>4</vt:i4>
      </vt:variant>
      <vt:variant>
        <vt:lpstr>Slide Titles</vt:lpstr>
      </vt:variant>
      <vt:variant>
        <vt:i4>59</vt:i4>
      </vt:variant>
    </vt:vector>
  </HeadingPairs>
  <TitlesOfParts>
    <vt:vector size="63" baseType="lpstr">
      <vt:lpstr>PresenterMedia.com Animated Theme</vt:lpstr>
      <vt:lpstr>2_Presentermedia.com - laptop connection - static</vt:lpstr>
      <vt:lpstr>1_Office Theme</vt:lpstr>
      <vt:lpstr>3_Office Theme</vt:lpstr>
      <vt:lpstr>PowerPoint Presentation</vt:lpstr>
      <vt:lpstr>PowerPoint Presentation</vt:lpstr>
      <vt:lpstr>PowerPoint Presentation</vt:lpstr>
      <vt:lpstr>Home Advisor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Never Stop Improving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Consumer Packaged Goods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Myers</dc:creator>
  <cp:lastModifiedBy>Matt Laird</cp:lastModifiedBy>
  <cp:revision>31</cp:revision>
  <cp:lastPrinted>2014-02-07T01:25:23Z</cp:lastPrinted>
  <dcterms:created xsi:type="dcterms:W3CDTF">2014-02-04T13:09:20Z</dcterms:created>
  <dcterms:modified xsi:type="dcterms:W3CDTF">2014-02-07T19:05:24Z</dcterms:modified>
</cp:coreProperties>
</file>